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4" r:id="rId1"/>
  </p:sldMasterIdLst>
  <p:notesMasterIdLst>
    <p:notesMasterId r:id="rId10"/>
  </p:notesMasterIdLst>
  <p:handoutMasterIdLst>
    <p:handoutMasterId r:id="rId11"/>
  </p:handoutMasterIdLst>
  <p:sldIdLst>
    <p:sldId id="256" r:id="rId2"/>
    <p:sldId id="361" r:id="rId3"/>
    <p:sldId id="368" r:id="rId4"/>
    <p:sldId id="372" r:id="rId5"/>
    <p:sldId id="369" r:id="rId6"/>
    <p:sldId id="370" r:id="rId7"/>
    <p:sldId id="371" r:id="rId8"/>
    <p:sldId id="357" r:id="rId9"/>
  </p:sldIdLst>
  <p:sldSz cx="9144000" cy="6858000" type="screen4x3"/>
  <p:notesSz cx="6797675" cy="9926638"/>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463"/>
    <a:srgbClr val="557C2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4" autoAdjust="0"/>
    <p:restoredTop sz="92705" autoAdjust="0"/>
  </p:normalViewPr>
  <p:slideViewPr>
    <p:cSldViewPr snapToGrid="0" snapToObjects="1">
      <p:cViewPr>
        <p:scale>
          <a:sx n="75" d="100"/>
          <a:sy n="75" d="100"/>
        </p:scale>
        <p:origin x="-1224" y="1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s-GT"/>
          </a:p>
        </p:txBody>
      </p:sp>
      <p:sp>
        <p:nvSpPr>
          <p:cNvPr id="3" name="2 Marcador de fecha"/>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D25652A5-850F-42B2-9E22-53A653515637}" type="datetimeFigureOut">
              <a:rPr lang="es-GT" smtClean="0"/>
              <a:t>1/06/2018</a:t>
            </a:fld>
            <a:endParaRPr lang="es-GT"/>
          </a:p>
        </p:txBody>
      </p:sp>
      <p:sp>
        <p:nvSpPr>
          <p:cNvPr id="4" name="3 Marcador de pie de página"/>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es-GT"/>
          </a:p>
        </p:txBody>
      </p:sp>
      <p:sp>
        <p:nvSpPr>
          <p:cNvPr id="5" name="4 Marcador de número de diapositiva"/>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E7EB3DE4-F4AF-42FA-BD20-ED4E2C4B8668}" type="slidenum">
              <a:rPr lang="es-GT" smtClean="0"/>
              <a:t>‹Nº›</a:t>
            </a:fld>
            <a:endParaRPr lang="es-GT"/>
          </a:p>
        </p:txBody>
      </p:sp>
    </p:spTree>
    <p:extLst>
      <p:ext uri="{BB962C8B-B14F-4D97-AF65-F5344CB8AC3E}">
        <p14:creationId xmlns:p14="http://schemas.microsoft.com/office/powerpoint/2010/main" val="12348353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s-GT" dirty="0"/>
          </a:p>
        </p:txBody>
      </p:sp>
      <p:sp>
        <p:nvSpPr>
          <p:cNvPr id="3" name="2 Marcador de fecha"/>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3AC83D33-4EF9-4014-A437-FFD6B42F2845}" type="datetimeFigureOut">
              <a:rPr lang="es-GT" smtClean="0"/>
              <a:pPr/>
              <a:t>1/06/2018</a:t>
            </a:fld>
            <a:endParaRPr lang="es-GT" dirty="0"/>
          </a:p>
        </p:txBody>
      </p:sp>
      <p:sp>
        <p:nvSpPr>
          <p:cNvPr id="4" name="3 Marcador de imagen de diapositiva"/>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s-GT" dirty="0"/>
          </a:p>
        </p:txBody>
      </p:sp>
      <p:sp>
        <p:nvSpPr>
          <p:cNvPr id="5" name="4 Marcador de notas"/>
          <p:cNvSpPr>
            <a:spLocks noGrp="1"/>
          </p:cNvSpPr>
          <p:nvPr>
            <p:ph type="body" sz="quarter" idx="3"/>
          </p:nvPr>
        </p:nvSpPr>
        <p:spPr>
          <a:xfrm>
            <a:off x="679768" y="4715154"/>
            <a:ext cx="5438140" cy="4466987"/>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6" name="5 Marcador de pie de página"/>
          <p:cNvSpPr>
            <a:spLocks noGrp="1"/>
          </p:cNvSpPr>
          <p:nvPr>
            <p:ph type="ftr" sz="quarter" idx="4"/>
          </p:nvPr>
        </p:nvSpPr>
        <p:spPr>
          <a:xfrm>
            <a:off x="0" y="9428584"/>
            <a:ext cx="2945659" cy="496332"/>
          </a:xfrm>
          <a:prstGeom prst="rect">
            <a:avLst/>
          </a:prstGeom>
        </p:spPr>
        <p:txBody>
          <a:bodyPr vert="horz" lIns="91440" tIns="45720" rIns="91440" bIns="45720" rtlCol="0" anchor="b"/>
          <a:lstStyle>
            <a:lvl1pPr algn="l">
              <a:defRPr sz="1200"/>
            </a:lvl1pPr>
          </a:lstStyle>
          <a:p>
            <a:endParaRPr lang="es-GT" dirty="0"/>
          </a:p>
        </p:txBody>
      </p:sp>
      <p:sp>
        <p:nvSpPr>
          <p:cNvPr id="7" name="6 Marcador de número de diapositiva"/>
          <p:cNvSpPr>
            <a:spLocks noGrp="1"/>
          </p:cNvSpPr>
          <p:nvPr>
            <p:ph type="sldNum" sz="quarter" idx="5"/>
          </p:nvPr>
        </p:nvSpPr>
        <p:spPr>
          <a:xfrm>
            <a:off x="3850443" y="9428584"/>
            <a:ext cx="2945659" cy="496332"/>
          </a:xfrm>
          <a:prstGeom prst="rect">
            <a:avLst/>
          </a:prstGeom>
        </p:spPr>
        <p:txBody>
          <a:bodyPr vert="horz" lIns="91440" tIns="45720" rIns="91440" bIns="45720" rtlCol="0" anchor="b"/>
          <a:lstStyle>
            <a:lvl1pPr algn="r">
              <a:defRPr sz="1200"/>
            </a:lvl1pPr>
          </a:lstStyle>
          <a:p>
            <a:fld id="{533BD9C3-5A27-4CB6-B371-8F228CE24F58}" type="slidenum">
              <a:rPr lang="es-GT" smtClean="0"/>
              <a:pPr/>
              <a:t>‹Nº›</a:t>
            </a:fld>
            <a:endParaRPr lang="es-GT" dirty="0"/>
          </a:p>
        </p:txBody>
      </p:sp>
    </p:spTree>
    <p:extLst>
      <p:ext uri="{BB962C8B-B14F-4D97-AF65-F5344CB8AC3E}">
        <p14:creationId xmlns:p14="http://schemas.microsoft.com/office/powerpoint/2010/main" val="3886659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GT"/>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GT"/>
          </a:p>
        </p:txBody>
      </p:sp>
      <p:sp>
        <p:nvSpPr>
          <p:cNvPr id="4" name="3 Marcador de fecha"/>
          <p:cNvSpPr>
            <a:spLocks noGrp="1"/>
          </p:cNvSpPr>
          <p:nvPr>
            <p:ph type="dt" sz="half" idx="10"/>
          </p:nvPr>
        </p:nvSpPr>
        <p:spPr/>
        <p:txBody>
          <a:bodyPr/>
          <a:lstStyle/>
          <a:p>
            <a:fld id="{3741F069-3C0B-CE47-ABEA-807B96B73C87}" type="datetimeFigureOut">
              <a:rPr lang="es-ES" smtClean="0"/>
              <a:pPr/>
              <a:t>01/06/2018</a:t>
            </a:fld>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09582C7E-F241-C640-8354-73CF9AE37E8C}" type="slidenum">
              <a:rPr lang="es-ES" smtClean="0"/>
              <a:pPr/>
              <a:t>‹Nº›</a:t>
            </a:fld>
            <a:endParaRPr lang="es-ES" dirty="0"/>
          </a:p>
        </p:txBody>
      </p:sp>
    </p:spTree>
    <p:extLst>
      <p:ext uri="{BB962C8B-B14F-4D97-AF65-F5344CB8AC3E}">
        <p14:creationId xmlns:p14="http://schemas.microsoft.com/office/powerpoint/2010/main" val="1084475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GT"/>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4" name="3 Marcador de fecha"/>
          <p:cNvSpPr>
            <a:spLocks noGrp="1"/>
          </p:cNvSpPr>
          <p:nvPr>
            <p:ph type="dt" sz="half" idx="10"/>
          </p:nvPr>
        </p:nvSpPr>
        <p:spPr/>
        <p:txBody>
          <a:bodyPr/>
          <a:lstStyle/>
          <a:p>
            <a:fld id="{3741F069-3C0B-CE47-ABEA-807B96B73C87}" type="datetimeFigureOut">
              <a:rPr lang="es-ES" smtClean="0"/>
              <a:pPr/>
              <a:t>01/06/2018</a:t>
            </a:fld>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09582C7E-F241-C640-8354-73CF9AE37E8C}" type="slidenum">
              <a:rPr lang="es-ES" smtClean="0"/>
              <a:pPr/>
              <a:t>‹Nº›</a:t>
            </a:fld>
            <a:endParaRPr lang="es-ES" dirty="0"/>
          </a:p>
        </p:txBody>
      </p:sp>
    </p:spTree>
    <p:extLst>
      <p:ext uri="{BB962C8B-B14F-4D97-AF65-F5344CB8AC3E}">
        <p14:creationId xmlns:p14="http://schemas.microsoft.com/office/powerpoint/2010/main" val="1480227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GT"/>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4" name="3 Marcador de fecha"/>
          <p:cNvSpPr>
            <a:spLocks noGrp="1"/>
          </p:cNvSpPr>
          <p:nvPr>
            <p:ph type="dt" sz="half" idx="10"/>
          </p:nvPr>
        </p:nvSpPr>
        <p:spPr/>
        <p:txBody>
          <a:bodyPr/>
          <a:lstStyle/>
          <a:p>
            <a:fld id="{3741F069-3C0B-CE47-ABEA-807B96B73C87}" type="datetimeFigureOut">
              <a:rPr lang="es-ES" smtClean="0"/>
              <a:pPr/>
              <a:t>01/06/2018</a:t>
            </a:fld>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09582C7E-F241-C640-8354-73CF9AE37E8C}" type="slidenum">
              <a:rPr lang="es-ES" smtClean="0"/>
              <a:pPr/>
              <a:t>‹Nº›</a:t>
            </a:fld>
            <a:endParaRPr lang="es-ES" dirty="0"/>
          </a:p>
        </p:txBody>
      </p:sp>
    </p:spTree>
    <p:extLst>
      <p:ext uri="{BB962C8B-B14F-4D97-AF65-F5344CB8AC3E}">
        <p14:creationId xmlns:p14="http://schemas.microsoft.com/office/powerpoint/2010/main" val="2887207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GT"/>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4" name="3 Marcador de fecha"/>
          <p:cNvSpPr>
            <a:spLocks noGrp="1"/>
          </p:cNvSpPr>
          <p:nvPr>
            <p:ph type="dt" sz="half" idx="10"/>
          </p:nvPr>
        </p:nvSpPr>
        <p:spPr/>
        <p:txBody>
          <a:bodyPr/>
          <a:lstStyle/>
          <a:p>
            <a:fld id="{3741F069-3C0B-CE47-ABEA-807B96B73C87}" type="datetimeFigureOut">
              <a:rPr lang="es-ES" smtClean="0"/>
              <a:pPr/>
              <a:t>01/06/2018</a:t>
            </a:fld>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09582C7E-F241-C640-8354-73CF9AE37E8C}" type="slidenum">
              <a:rPr lang="es-ES" smtClean="0"/>
              <a:pPr/>
              <a:t>‹Nº›</a:t>
            </a:fld>
            <a:endParaRPr lang="es-ES" dirty="0"/>
          </a:p>
        </p:txBody>
      </p:sp>
    </p:spTree>
    <p:extLst>
      <p:ext uri="{BB962C8B-B14F-4D97-AF65-F5344CB8AC3E}">
        <p14:creationId xmlns:p14="http://schemas.microsoft.com/office/powerpoint/2010/main" val="844442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GT"/>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3741F069-3C0B-CE47-ABEA-807B96B73C87}" type="datetimeFigureOut">
              <a:rPr lang="es-ES" smtClean="0"/>
              <a:pPr/>
              <a:t>01/06/2018</a:t>
            </a:fld>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09582C7E-F241-C640-8354-73CF9AE37E8C}" type="slidenum">
              <a:rPr lang="es-ES" smtClean="0"/>
              <a:pPr/>
              <a:t>‹Nº›</a:t>
            </a:fld>
            <a:endParaRPr lang="es-ES" dirty="0"/>
          </a:p>
        </p:txBody>
      </p:sp>
    </p:spTree>
    <p:extLst>
      <p:ext uri="{BB962C8B-B14F-4D97-AF65-F5344CB8AC3E}">
        <p14:creationId xmlns:p14="http://schemas.microsoft.com/office/powerpoint/2010/main" val="4187256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GT"/>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5" name="4 Marcador de fecha"/>
          <p:cNvSpPr>
            <a:spLocks noGrp="1"/>
          </p:cNvSpPr>
          <p:nvPr>
            <p:ph type="dt" sz="half" idx="10"/>
          </p:nvPr>
        </p:nvSpPr>
        <p:spPr/>
        <p:txBody>
          <a:bodyPr/>
          <a:lstStyle/>
          <a:p>
            <a:fld id="{3741F069-3C0B-CE47-ABEA-807B96B73C87}" type="datetimeFigureOut">
              <a:rPr lang="es-ES" smtClean="0"/>
              <a:pPr/>
              <a:t>01/06/2018</a:t>
            </a:fld>
            <a:endParaRPr lang="es-ES" dirty="0"/>
          </a:p>
        </p:txBody>
      </p:sp>
      <p:sp>
        <p:nvSpPr>
          <p:cNvPr id="6" name="5 Marcador de pie de página"/>
          <p:cNvSpPr>
            <a:spLocks noGrp="1"/>
          </p:cNvSpPr>
          <p:nvPr>
            <p:ph type="ftr" sz="quarter" idx="11"/>
          </p:nvPr>
        </p:nvSpPr>
        <p:spPr/>
        <p:txBody>
          <a:bodyPr/>
          <a:lstStyle/>
          <a:p>
            <a:endParaRPr lang="es-ES" dirty="0"/>
          </a:p>
        </p:txBody>
      </p:sp>
      <p:sp>
        <p:nvSpPr>
          <p:cNvPr id="7" name="6 Marcador de número de diapositiva"/>
          <p:cNvSpPr>
            <a:spLocks noGrp="1"/>
          </p:cNvSpPr>
          <p:nvPr>
            <p:ph type="sldNum" sz="quarter" idx="12"/>
          </p:nvPr>
        </p:nvSpPr>
        <p:spPr/>
        <p:txBody>
          <a:bodyPr/>
          <a:lstStyle/>
          <a:p>
            <a:fld id="{09582C7E-F241-C640-8354-73CF9AE37E8C}" type="slidenum">
              <a:rPr lang="es-ES" smtClean="0"/>
              <a:pPr/>
              <a:t>‹Nº›</a:t>
            </a:fld>
            <a:endParaRPr lang="es-ES" dirty="0"/>
          </a:p>
        </p:txBody>
      </p:sp>
    </p:spTree>
    <p:extLst>
      <p:ext uri="{BB962C8B-B14F-4D97-AF65-F5344CB8AC3E}">
        <p14:creationId xmlns:p14="http://schemas.microsoft.com/office/powerpoint/2010/main" val="3268761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GT"/>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7" name="6 Marcador de fecha"/>
          <p:cNvSpPr>
            <a:spLocks noGrp="1"/>
          </p:cNvSpPr>
          <p:nvPr>
            <p:ph type="dt" sz="half" idx="10"/>
          </p:nvPr>
        </p:nvSpPr>
        <p:spPr/>
        <p:txBody>
          <a:bodyPr/>
          <a:lstStyle/>
          <a:p>
            <a:fld id="{3741F069-3C0B-CE47-ABEA-807B96B73C87}" type="datetimeFigureOut">
              <a:rPr lang="es-ES" smtClean="0"/>
              <a:pPr/>
              <a:t>01/06/2018</a:t>
            </a:fld>
            <a:endParaRPr lang="es-ES" dirty="0"/>
          </a:p>
        </p:txBody>
      </p:sp>
      <p:sp>
        <p:nvSpPr>
          <p:cNvPr id="8" name="7 Marcador de pie de página"/>
          <p:cNvSpPr>
            <a:spLocks noGrp="1"/>
          </p:cNvSpPr>
          <p:nvPr>
            <p:ph type="ftr" sz="quarter" idx="11"/>
          </p:nvPr>
        </p:nvSpPr>
        <p:spPr/>
        <p:txBody>
          <a:bodyPr/>
          <a:lstStyle/>
          <a:p>
            <a:endParaRPr lang="es-ES" dirty="0"/>
          </a:p>
        </p:txBody>
      </p:sp>
      <p:sp>
        <p:nvSpPr>
          <p:cNvPr id="9" name="8 Marcador de número de diapositiva"/>
          <p:cNvSpPr>
            <a:spLocks noGrp="1"/>
          </p:cNvSpPr>
          <p:nvPr>
            <p:ph type="sldNum" sz="quarter" idx="12"/>
          </p:nvPr>
        </p:nvSpPr>
        <p:spPr/>
        <p:txBody>
          <a:bodyPr/>
          <a:lstStyle/>
          <a:p>
            <a:fld id="{09582C7E-F241-C640-8354-73CF9AE37E8C}" type="slidenum">
              <a:rPr lang="es-ES" smtClean="0"/>
              <a:pPr/>
              <a:t>‹Nº›</a:t>
            </a:fld>
            <a:endParaRPr lang="es-ES" dirty="0"/>
          </a:p>
        </p:txBody>
      </p:sp>
    </p:spTree>
    <p:extLst>
      <p:ext uri="{BB962C8B-B14F-4D97-AF65-F5344CB8AC3E}">
        <p14:creationId xmlns:p14="http://schemas.microsoft.com/office/powerpoint/2010/main" val="2847628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GT"/>
          </a:p>
        </p:txBody>
      </p:sp>
      <p:sp>
        <p:nvSpPr>
          <p:cNvPr id="3" name="2 Marcador de fecha"/>
          <p:cNvSpPr>
            <a:spLocks noGrp="1"/>
          </p:cNvSpPr>
          <p:nvPr>
            <p:ph type="dt" sz="half" idx="10"/>
          </p:nvPr>
        </p:nvSpPr>
        <p:spPr/>
        <p:txBody>
          <a:bodyPr/>
          <a:lstStyle/>
          <a:p>
            <a:fld id="{3741F069-3C0B-CE47-ABEA-807B96B73C87}" type="datetimeFigureOut">
              <a:rPr lang="es-ES" smtClean="0"/>
              <a:pPr/>
              <a:t>01/06/2018</a:t>
            </a:fld>
            <a:endParaRPr lang="es-ES" dirty="0"/>
          </a:p>
        </p:txBody>
      </p:sp>
      <p:sp>
        <p:nvSpPr>
          <p:cNvPr id="4" name="3 Marcador de pie de página"/>
          <p:cNvSpPr>
            <a:spLocks noGrp="1"/>
          </p:cNvSpPr>
          <p:nvPr>
            <p:ph type="ftr" sz="quarter" idx="11"/>
          </p:nvPr>
        </p:nvSpPr>
        <p:spPr/>
        <p:txBody>
          <a:bodyPr/>
          <a:lstStyle/>
          <a:p>
            <a:endParaRPr lang="es-ES" dirty="0"/>
          </a:p>
        </p:txBody>
      </p:sp>
      <p:sp>
        <p:nvSpPr>
          <p:cNvPr id="5" name="4 Marcador de número de diapositiva"/>
          <p:cNvSpPr>
            <a:spLocks noGrp="1"/>
          </p:cNvSpPr>
          <p:nvPr>
            <p:ph type="sldNum" sz="quarter" idx="12"/>
          </p:nvPr>
        </p:nvSpPr>
        <p:spPr/>
        <p:txBody>
          <a:bodyPr/>
          <a:lstStyle/>
          <a:p>
            <a:fld id="{09582C7E-F241-C640-8354-73CF9AE37E8C}" type="slidenum">
              <a:rPr lang="es-ES" smtClean="0"/>
              <a:pPr/>
              <a:t>‹Nº›</a:t>
            </a:fld>
            <a:endParaRPr lang="es-ES" dirty="0"/>
          </a:p>
        </p:txBody>
      </p:sp>
    </p:spTree>
    <p:extLst>
      <p:ext uri="{BB962C8B-B14F-4D97-AF65-F5344CB8AC3E}">
        <p14:creationId xmlns:p14="http://schemas.microsoft.com/office/powerpoint/2010/main" val="3631653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3741F069-3C0B-CE47-ABEA-807B96B73C87}" type="datetimeFigureOut">
              <a:rPr lang="es-ES" smtClean="0"/>
              <a:pPr/>
              <a:t>01/06/2018</a:t>
            </a:fld>
            <a:endParaRPr lang="es-ES" dirty="0"/>
          </a:p>
        </p:txBody>
      </p:sp>
      <p:sp>
        <p:nvSpPr>
          <p:cNvPr id="3" name="2 Marcador de pie de página"/>
          <p:cNvSpPr>
            <a:spLocks noGrp="1"/>
          </p:cNvSpPr>
          <p:nvPr>
            <p:ph type="ftr" sz="quarter" idx="11"/>
          </p:nvPr>
        </p:nvSpPr>
        <p:spPr/>
        <p:txBody>
          <a:bodyPr/>
          <a:lstStyle/>
          <a:p>
            <a:endParaRPr lang="es-ES" dirty="0"/>
          </a:p>
        </p:txBody>
      </p:sp>
      <p:sp>
        <p:nvSpPr>
          <p:cNvPr id="4" name="3 Marcador de número de diapositiva"/>
          <p:cNvSpPr>
            <a:spLocks noGrp="1"/>
          </p:cNvSpPr>
          <p:nvPr>
            <p:ph type="sldNum" sz="quarter" idx="12"/>
          </p:nvPr>
        </p:nvSpPr>
        <p:spPr/>
        <p:txBody>
          <a:bodyPr/>
          <a:lstStyle/>
          <a:p>
            <a:fld id="{09582C7E-F241-C640-8354-73CF9AE37E8C}" type="slidenum">
              <a:rPr lang="es-ES" smtClean="0"/>
              <a:pPr/>
              <a:t>‹Nº›</a:t>
            </a:fld>
            <a:endParaRPr lang="es-ES" dirty="0"/>
          </a:p>
        </p:txBody>
      </p:sp>
    </p:spTree>
    <p:extLst>
      <p:ext uri="{BB962C8B-B14F-4D97-AF65-F5344CB8AC3E}">
        <p14:creationId xmlns:p14="http://schemas.microsoft.com/office/powerpoint/2010/main" val="3516625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GT"/>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3741F069-3C0B-CE47-ABEA-807B96B73C87}" type="datetimeFigureOut">
              <a:rPr lang="es-ES" smtClean="0"/>
              <a:pPr/>
              <a:t>01/06/2018</a:t>
            </a:fld>
            <a:endParaRPr lang="es-ES" dirty="0"/>
          </a:p>
        </p:txBody>
      </p:sp>
      <p:sp>
        <p:nvSpPr>
          <p:cNvPr id="6" name="5 Marcador de pie de página"/>
          <p:cNvSpPr>
            <a:spLocks noGrp="1"/>
          </p:cNvSpPr>
          <p:nvPr>
            <p:ph type="ftr" sz="quarter" idx="11"/>
          </p:nvPr>
        </p:nvSpPr>
        <p:spPr/>
        <p:txBody>
          <a:bodyPr/>
          <a:lstStyle/>
          <a:p>
            <a:endParaRPr lang="es-ES" dirty="0"/>
          </a:p>
        </p:txBody>
      </p:sp>
      <p:sp>
        <p:nvSpPr>
          <p:cNvPr id="7" name="6 Marcador de número de diapositiva"/>
          <p:cNvSpPr>
            <a:spLocks noGrp="1"/>
          </p:cNvSpPr>
          <p:nvPr>
            <p:ph type="sldNum" sz="quarter" idx="12"/>
          </p:nvPr>
        </p:nvSpPr>
        <p:spPr/>
        <p:txBody>
          <a:bodyPr/>
          <a:lstStyle/>
          <a:p>
            <a:fld id="{09582C7E-F241-C640-8354-73CF9AE37E8C}" type="slidenum">
              <a:rPr lang="es-ES" smtClean="0"/>
              <a:pPr/>
              <a:t>‹Nº›</a:t>
            </a:fld>
            <a:endParaRPr lang="es-ES" dirty="0"/>
          </a:p>
        </p:txBody>
      </p:sp>
    </p:spTree>
    <p:extLst>
      <p:ext uri="{BB962C8B-B14F-4D97-AF65-F5344CB8AC3E}">
        <p14:creationId xmlns:p14="http://schemas.microsoft.com/office/powerpoint/2010/main" val="907179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GT"/>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GT"/>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3741F069-3C0B-CE47-ABEA-807B96B73C87}" type="datetimeFigureOut">
              <a:rPr lang="es-ES" smtClean="0"/>
              <a:pPr/>
              <a:t>01/06/2018</a:t>
            </a:fld>
            <a:endParaRPr lang="es-ES" dirty="0"/>
          </a:p>
        </p:txBody>
      </p:sp>
      <p:sp>
        <p:nvSpPr>
          <p:cNvPr id="6" name="5 Marcador de pie de página"/>
          <p:cNvSpPr>
            <a:spLocks noGrp="1"/>
          </p:cNvSpPr>
          <p:nvPr>
            <p:ph type="ftr" sz="quarter" idx="11"/>
          </p:nvPr>
        </p:nvSpPr>
        <p:spPr/>
        <p:txBody>
          <a:bodyPr/>
          <a:lstStyle/>
          <a:p>
            <a:endParaRPr lang="es-ES" dirty="0"/>
          </a:p>
        </p:txBody>
      </p:sp>
      <p:sp>
        <p:nvSpPr>
          <p:cNvPr id="7" name="6 Marcador de número de diapositiva"/>
          <p:cNvSpPr>
            <a:spLocks noGrp="1"/>
          </p:cNvSpPr>
          <p:nvPr>
            <p:ph type="sldNum" sz="quarter" idx="12"/>
          </p:nvPr>
        </p:nvSpPr>
        <p:spPr/>
        <p:txBody>
          <a:bodyPr/>
          <a:lstStyle/>
          <a:p>
            <a:fld id="{09582C7E-F241-C640-8354-73CF9AE37E8C}" type="slidenum">
              <a:rPr lang="es-ES" smtClean="0"/>
              <a:pPr/>
              <a:t>‹Nº›</a:t>
            </a:fld>
            <a:endParaRPr lang="es-ES" dirty="0"/>
          </a:p>
        </p:txBody>
      </p:sp>
    </p:spTree>
    <p:extLst>
      <p:ext uri="{BB962C8B-B14F-4D97-AF65-F5344CB8AC3E}">
        <p14:creationId xmlns:p14="http://schemas.microsoft.com/office/powerpoint/2010/main" val="357447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GT"/>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41F069-3C0B-CE47-ABEA-807B96B73C87}" type="datetimeFigureOut">
              <a:rPr lang="es-ES" smtClean="0"/>
              <a:pPr/>
              <a:t>01/06/2018</a:t>
            </a:fld>
            <a:endParaRPr lang="es-ES"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82C7E-F241-C640-8354-73CF9AE37E8C}" type="slidenum">
              <a:rPr lang="es-ES" smtClean="0"/>
              <a:pPr/>
              <a:t>‹Nº›</a:t>
            </a:fld>
            <a:endParaRPr lang="es-ES" dirty="0"/>
          </a:p>
        </p:txBody>
      </p:sp>
    </p:spTree>
    <p:extLst>
      <p:ext uri="{BB962C8B-B14F-4D97-AF65-F5344CB8AC3E}">
        <p14:creationId xmlns:p14="http://schemas.microsoft.com/office/powerpoint/2010/main" val="2196806021"/>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39706" y="2170201"/>
            <a:ext cx="6732240" cy="1224136"/>
          </a:xfrm>
          <a:prstGeom prst="rect">
            <a:avLst/>
          </a:prstGeom>
          <a:solidFill>
            <a:srgbClr val="114C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5" name="Imagen 4" descr="textura.png"/>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211960" y="-23750"/>
            <a:ext cx="4968552" cy="3418088"/>
          </a:xfrm>
          <a:prstGeom prst="rect">
            <a:avLst/>
          </a:prstGeom>
        </p:spPr>
      </p:pic>
      <p:sp>
        <p:nvSpPr>
          <p:cNvPr id="7" name="CuadroTexto 6"/>
          <p:cNvSpPr txBox="1"/>
          <p:nvPr/>
        </p:nvSpPr>
        <p:spPr>
          <a:xfrm>
            <a:off x="154221" y="2428326"/>
            <a:ext cx="4859014" cy="707886"/>
          </a:xfrm>
          <a:prstGeom prst="rect">
            <a:avLst/>
          </a:prstGeom>
          <a:noFill/>
          <a:effectLst>
            <a:softEdge rad="31750"/>
          </a:effectLst>
        </p:spPr>
        <p:txBody>
          <a:bodyPr wrap="square" rtlCol="0">
            <a:spAutoFit/>
          </a:bodyPr>
          <a:lstStyle/>
          <a:p>
            <a:pPr algn="r"/>
            <a:r>
              <a:rPr lang="es-ES" sz="2000" b="1" i="1" dirty="0" smtClean="0">
                <a:solidFill>
                  <a:schemeClr val="bg1">
                    <a:lumMod val="10000"/>
                    <a:lumOff val="90000"/>
                  </a:schemeClr>
                </a:solidFill>
                <a:effectLst>
                  <a:glow rad="241300">
                    <a:schemeClr val="bg1">
                      <a:alpha val="18000"/>
                    </a:schemeClr>
                  </a:glow>
                </a:effectLst>
                <a:latin typeface="Lucida Sans"/>
                <a:cs typeface="Lucida Sans"/>
              </a:rPr>
              <a:t>ECONOMÍA DEL BIEN COMÚN Y COMERCIO JUSTO Y SOLIDARIO</a:t>
            </a:r>
            <a:endParaRPr lang="es-ES" sz="2000" b="1" i="1" dirty="0">
              <a:solidFill>
                <a:schemeClr val="bg1">
                  <a:lumMod val="10000"/>
                  <a:lumOff val="90000"/>
                </a:schemeClr>
              </a:solidFill>
              <a:effectLst>
                <a:glow rad="241300">
                  <a:schemeClr val="bg1">
                    <a:alpha val="18000"/>
                  </a:schemeClr>
                </a:glow>
              </a:effectLst>
              <a:latin typeface="Lucida Sans"/>
              <a:cs typeface="Lucida Sans"/>
            </a:endParaRPr>
          </a:p>
        </p:txBody>
      </p:sp>
      <p:sp>
        <p:nvSpPr>
          <p:cNvPr id="13" name="CuadroTexto 6"/>
          <p:cNvSpPr txBox="1"/>
          <p:nvPr/>
        </p:nvSpPr>
        <p:spPr>
          <a:xfrm>
            <a:off x="1218049" y="4040987"/>
            <a:ext cx="7818971" cy="1754326"/>
          </a:xfrm>
          <a:prstGeom prst="rect">
            <a:avLst/>
          </a:prstGeom>
          <a:noFill/>
          <a:effectLst>
            <a:softEdge rad="31750"/>
          </a:effectLst>
        </p:spPr>
        <p:txBody>
          <a:bodyPr wrap="square" rtlCol="0">
            <a:spAutoFit/>
          </a:bodyPr>
          <a:lstStyle/>
          <a:p>
            <a:pPr>
              <a:lnSpc>
                <a:spcPct val="150000"/>
              </a:lnSpc>
            </a:pPr>
            <a:r>
              <a:rPr lang="es-GT" sz="1200" b="1" dirty="0">
                <a:latin typeface="Lucida Sans" pitchFamily="34" charset="0"/>
              </a:rPr>
              <a:t>Neri Omar Cifuentes </a:t>
            </a:r>
            <a:r>
              <a:rPr lang="es-GT" sz="1200" b="1" dirty="0" err="1">
                <a:latin typeface="Lucida Sans" pitchFamily="34" charset="0"/>
              </a:rPr>
              <a:t>Pivaral</a:t>
            </a:r>
            <a:r>
              <a:rPr lang="es-GT" sz="1200" b="1" dirty="0">
                <a:latin typeface="Lucida Sans" pitchFamily="34" charset="0"/>
              </a:rPr>
              <a:t>					1228-07-4740</a:t>
            </a:r>
          </a:p>
          <a:p>
            <a:pPr>
              <a:lnSpc>
                <a:spcPct val="150000"/>
              </a:lnSpc>
            </a:pPr>
            <a:r>
              <a:rPr lang="es-GT" sz="1200" b="1" dirty="0">
                <a:latin typeface="Lucida Sans" pitchFamily="34" charset="0"/>
              </a:rPr>
              <a:t>Wendy Elizabeth Estrada Cabrera				1228-10-4502</a:t>
            </a:r>
          </a:p>
          <a:p>
            <a:pPr>
              <a:lnSpc>
                <a:spcPct val="150000"/>
              </a:lnSpc>
            </a:pPr>
            <a:r>
              <a:rPr lang="es-GT" sz="1200" b="1" dirty="0" err="1">
                <a:latin typeface="Lucida Sans" pitchFamily="34" charset="0"/>
              </a:rPr>
              <a:t>Iakov</a:t>
            </a:r>
            <a:r>
              <a:rPr lang="es-GT" sz="1200" b="1" dirty="0">
                <a:latin typeface="Lucida Sans" pitchFamily="34" charset="0"/>
              </a:rPr>
              <a:t> </a:t>
            </a:r>
            <a:r>
              <a:rPr lang="es-GT" sz="1200" b="1" dirty="0" err="1">
                <a:latin typeface="Lucida Sans" pitchFamily="34" charset="0"/>
              </a:rPr>
              <a:t>Iancarlo</a:t>
            </a:r>
            <a:r>
              <a:rPr lang="es-GT" sz="1200" b="1" dirty="0">
                <a:latin typeface="Lucida Sans" pitchFamily="34" charset="0"/>
              </a:rPr>
              <a:t> Gaitán Juárez					1228-11-419</a:t>
            </a:r>
          </a:p>
          <a:p>
            <a:pPr>
              <a:lnSpc>
                <a:spcPct val="150000"/>
              </a:lnSpc>
            </a:pPr>
            <a:r>
              <a:rPr lang="es-GT" sz="1200" b="1" dirty="0" smtClean="0">
                <a:latin typeface="Lucida Sans" pitchFamily="34" charset="0"/>
              </a:rPr>
              <a:t>Frank Manuel De Jesús </a:t>
            </a:r>
            <a:r>
              <a:rPr lang="es-GT" sz="1200" b="1" dirty="0" err="1" smtClean="0">
                <a:latin typeface="Lucida Sans" pitchFamily="34" charset="0"/>
              </a:rPr>
              <a:t>Quan</a:t>
            </a:r>
            <a:r>
              <a:rPr lang="es-GT" sz="1200" b="1" dirty="0" smtClean="0">
                <a:latin typeface="Lucida Sans" pitchFamily="34" charset="0"/>
              </a:rPr>
              <a:t> Miranda 			1228-12-6674</a:t>
            </a:r>
          </a:p>
          <a:p>
            <a:pPr>
              <a:lnSpc>
                <a:spcPct val="150000"/>
              </a:lnSpc>
            </a:pPr>
            <a:r>
              <a:rPr lang="es-GT" sz="1200" b="1" dirty="0">
                <a:latin typeface="Lucida Sans" pitchFamily="34" charset="0"/>
              </a:rPr>
              <a:t>Luis Ramiro Rosales Soto					1228-12-6279</a:t>
            </a:r>
          </a:p>
          <a:p>
            <a:pPr>
              <a:lnSpc>
                <a:spcPct val="150000"/>
              </a:lnSpc>
            </a:pPr>
            <a:r>
              <a:rPr lang="es-GT" sz="1200" b="1" dirty="0" err="1" smtClean="0">
                <a:latin typeface="Lucida Sans" pitchFamily="34" charset="0"/>
              </a:rPr>
              <a:t>Josselyn</a:t>
            </a:r>
            <a:r>
              <a:rPr lang="es-GT" sz="1200" b="1" dirty="0" smtClean="0">
                <a:latin typeface="Lucida Sans" pitchFamily="34" charset="0"/>
              </a:rPr>
              <a:t> </a:t>
            </a:r>
            <a:r>
              <a:rPr lang="es-GT" sz="1200" b="1" dirty="0" err="1">
                <a:latin typeface="Lucida Sans" pitchFamily="34" charset="0"/>
              </a:rPr>
              <a:t>Irasema</a:t>
            </a:r>
            <a:r>
              <a:rPr lang="es-GT" sz="1200" b="1" dirty="0">
                <a:latin typeface="Lucida Sans" pitchFamily="34" charset="0"/>
              </a:rPr>
              <a:t> García Guzmán 				</a:t>
            </a:r>
            <a:r>
              <a:rPr lang="es-GT" sz="1200" b="1" dirty="0" smtClean="0">
                <a:latin typeface="Lucida Sans" pitchFamily="34" charset="0"/>
              </a:rPr>
              <a:t>1228-13-1627</a:t>
            </a:r>
            <a:endParaRPr lang="es-GT" sz="1200" b="1" dirty="0">
              <a:latin typeface="Lucida Sans" pitchFamily="34" charset="0"/>
            </a:endParaRPr>
          </a:p>
        </p:txBody>
      </p:sp>
    </p:spTree>
    <p:extLst>
      <p:ext uri="{BB962C8B-B14F-4D97-AF65-F5344CB8AC3E}">
        <p14:creationId xmlns:p14="http://schemas.microsoft.com/office/powerpoint/2010/main" val="19576395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3"/>
          <p:cNvSpPr/>
          <p:nvPr/>
        </p:nvSpPr>
        <p:spPr>
          <a:xfrm>
            <a:off x="-36004" y="-11875"/>
            <a:ext cx="6732240" cy="989660"/>
          </a:xfrm>
          <a:prstGeom prst="rect">
            <a:avLst/>
          </a:prstGeom>
          <a:solidFill>
            <a:srgbClr val="114C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8" name="Imagen 4" descr="textura.png"/>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b="75992"/>
          <a:stretch/>
        </p:blipFill>
        <p:spPr>
          <a:xfrm>
            <a:off x="4211960" y="-23750"/>
            <a:ext cx="4968552" cy="1001536"/>
          </a:xfrm>
          <a:prstGeom prst="rect">
            <a:avLst/>
          </a:prstGeom>
        </p:spPr>
      </p:pic>
      <p:sp>
        <p:nvSpPr>
          <p:cNvPr id="17" name="Content Placeholder 16"/>
          <p:cNvSpPr>
            <a:spLocks noGrp="1"/>
          </p:cNvSpPr>
          <p:nvPr>
            <p:ph idx="1"/>
          </p:nvPr>
        </p:nvSpPr>
        <p:spPr>
          <a:xfrm>
            <a:off x="2882900" y="1143000"/>
            <a:ext cx="5829300" cy="2006600"/>
          </a:xfrm>
        </p:spPr>
        <p:txBody>
          <a:bodyPr>
            <a:noAutofit/>
          </a:bodyPr>
          <a:lstStyle/>
          <a:p>
            <a:pPr marL="0" indent="0" algn="just">
              <a:lnSpc>
                <a:spcPct val="150000"/>
              </a:lnSpc>
              <a:spcBef>
                <a:spcPts val="0"/>
              </a:spcBef>
              <a:buNone/>
            </a:pPr>
            <a:r>
              <a:rPr lang="es-GT" sz="1500" dirty="0" smtClean="0">
                <a:solidFill>
                  <a:srgbClr val="000000"/>
                </a:solidFill>
                <a:ea typeface="Calibri"/>
              </a:rPr>
              <a:t>Esta </a:t>
            </a:r>
            <a:r>
              <a:rPr lang="es-GT" sz="1500" dirty="0">
                <a:solidFill>
                  <a:srgbClr val="000000"/>
                </a:solidFill>
                <a:ea typeface="Calibri"/>
              </a:rPr>
              <a:t>corriente busca humanizar la economía, anteponer los indicadores éticos a los financieros que actualmente prevalecen en el modelo económico. De esta manera, una empresa será rentable si protege el medio ambiente, si en la toma de decisiones tiene un carácter democrático, si defiende la dignidad de los trabajadores, si aporta un valor a la sociedad, </a:t>
            </a:r>
            <a:r>
              <a:rPr lang="es-GT" sz="1500" dirty="0" smtClean="0">
                <a:solidFill>
                  <a:srgbClr val="000000"/>
                </a:solidFill>
                <a:ea typeface="Calibri"/>
              </a:rPr>
              <a:t>etc.</a:t>
            </a:r>
            <a:endParaRPr lang="es-GT" sz="1500" dirty="0" smtClean="0"/>
          </a:p>
          <a:p>
            <a:endParaRPr lang="es-GT" sz="1200" dirty="0" smtClean="0"/>
          </a:p>
          <a:p>
            <a:endParaRPr lang="en-US" sz="1200" dirty="0"/>
          </a:p>
          <a:p>
            <a:endParaRPr lang="en-US" sz="1200" b="1" dirty="0"/>
          </a:p>
          <a:p>
            <a:pPr lvl="0"/>
            <a:endParaRPr lang="en-US" sz="1200" b="1" dirty="0"/>
          </a:p>
          <a:p>
            <a:r>
              <a:rPr lang="es-GT" sz="1200" b="1" dirty="0" smtClean="0"/>
              <a:t> </a:t>
            </a:r>
            <a:endParaRPr lang="es-GT" sz="1200" b="1" dirty="0"/>
          </a:p>
        </p:txBody>
      </p:sp>
      <p:sp>
        <p:nvSpPr>
          <p:cNvPr id="10" name="CuadroTexto 6"/>
          <p:cNvSpPr txBox="1"/>
          <p:nvPr/>
        </p:nvSpPr>
        <p:spPr>
          <a:xfrm>
            <a:off x="-655912" y="261545"/>
            <a:ext cx="5964512" cy="477054"/>
          </a:xfrm>
          <a:prstGeom prst="rect">
            <a:avLst/>
          </a:prstGeom>
          <a:noFill/>
          <a:effectLst>
            <a:softEdge rad="31750"/>
          </a:effectLst>
        </p:spPr>
        <p:txBody>
          <a:bodyPr wrap="square" rtlCol="0">
            <a:spAutoFit/>
          </a:bodyPr>
          <a:lstStyle/>
          <a:p>
            <a:pPr lvl="0" algn="r" defTabSz="914400">
              <a:defRPr/>
            </a:pPr>
            <a:r>
              <a:rPr lang="es-ES" sz="2500" b="1" i="1" dirty="0">
                <a:solidFill>
                  <a:schemeClr val="bg1">
                    <a:lumMod val="10000"/>
                    <a:lumOff val="90000"/>
                  </a:schemeClr>
                </a:solidFill>
                <a:effectLst>
                  <a:glow rad="241300">
                    <a:schemeClr val="bg1">
                      <a:alpha val="18000"/>
                    </a:schemeClr>
                  </a:glow>
                </a:effectLst>
                <a:latin typeface="Lucida Sans"/>
                <a:cs typeface="Lucida Sans"/>
              </a:rPr>
              <a:t>ECONOMÍA DEL BIEN COMÚN</a:t>
            </a:r>
            <a:endParaRPr kumimoji="0" lang="es-ES" sz="2500" b="1" i="1" u="none" strike="noStrike" kern="0" cap="none" spc="0" normalizeH="0" baseline="0" noProof="0" dirty="0">
              <a:ln>
                <a:noFill/>
              </a:ln>
              <a:solidFill>
                <a:sysClr val="window" lastClr="FFFFFF"/>
              </a:solidFill>
              <a:effectLst>
                <a:glow rad="241300">
                  <a:sysClr val="window" lastClr="FFFFFF">
                    <a:alpha val="18000"/>
                  </a:sysClr>
                </a:glow>
              </a:effectLst>
              <a:uLnTx/>
              <a:uFillTx/>
              <a:latin typeface="Lucida Sans"/>
              <a:cs typeface="Lucida Sans"/>
            </a:endParaRPr>
          </a:p>
        </p:txBody>
      </p:sp>
      <p:sp>
        <p:nvSpPr>
          <p:cNvPr id="11" name="Content Placeholder 16"/>
          <p:cNvSpPr txBox="1">
            <a:spLocks/>
          </p:cNvSpPr>
          <p:nvPr/>
        </p:nvSpPr>
        <p:spPr>
          <a:xfrm>
            <a:off x="769002" y="1323474"/>
            <a:ext cx="8039100" cy="443246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Font typeface="Arial" pitchFamily="34" charset="0"/>
              <a:buNone/>
            </a:pPr>
            <a:r>
              <a:rPr lang="es-GT" sz="1200" b="1" dirty="0" smtClean="0"/>
              <a:t> </a:t>
            </a:r>
            <a:endParaRPr lang="es-GT" sz="1200" b="1" dirty="0"/>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1143000"/>
            <a:ext cx="2438400"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Content Placeholder 16"/>
          <p:cNvSpPr txBox="1">
            <a:spLocks/>
          </p:cNvSpPr>
          <p:nvPr/>
        </p:nvSpPr>
        <p:spPr>
          <a:xfrm>
            <a:off x="415466" y="2966571"/>
            <a:ext cx="5829300" cy="16584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s-GT" sz="1200" dirty="0" smtClean="0"/>
          </a:p>
          <a:p>
            <a:endParaRPr lang="es-GT" sz="1200" dirty="0" smtClean="0"/>
          </a:p>
          <a:p>
            <a:endParaRPr lang="en-US" sz="1200" dirty="0" smtClean="0"/>
          </a:p>
          <a:p>
            <a:endParaRPr lang="en-US" sz="1200" b="1" dirty="0" smtClean="0"/>
          </a:p>
          <a:p>
            <a:endParaRPr lang="en-US" sz="1200" b="1" dirty="0" smtClean="0"/>
          </a:p>
          <a:p>
            <a:r>
              <a:rPr lang="es-GT" sz="1200" b="1" dirty="0" smtClean="0"/>
              <a:t> </a:t>
            </a:r>
            <a:endParaRPr lang="es-GT" sz="1200" b="1" dirty="0"/>
          </a:p>
        </p:txBody>
      </p:sp>
      <p:sp>
        <p:nvSpPr>
          <p:cNvPr id="4" name="3 Rectángulo"/>
          <p:cNvSpPr/>
          <p:nvPr/>
        </p:nvSpPr>
        <p:spPr>
          <a:xfrm>
            <a:off x="444500" y="3509841"/>
            <a:ext cx="5067300" cy="2608406"/>
          </a:xfrm>
          <a:prstGeom prst="rect">
            <a:avLst/>
          </a:prstGeom>
        </p:spPr>
        <p:txBody>
          <a:bodyPr wrap="square">
            <a:spAutoFit/>
          </a:bodyPr>
          <a:lstStyle/>
          <a:p>
            <a:pPr lvl="0" algn="ctr">
              <a:lnSpc>
                <a:spcPct val="150000"/>
              </a:lnSpc>
              <a:spcAft>
                <a:spcPts val="0"/>
              </a:spcAft>
            </a:pPr>
            <a:r>
              <a:rPr lang="es-GT" b="1" dirty="0">
                <a:solidFill>
                  <a:srgbClr val="000000"/>
                </a:solidFill>
                <a:ea typeface="Calibri"/>
                <a:cs typeface="Times New Roman"/>
              </a:rPr>
              <a:t>Valores de la Economía del Bien </a:t>
            </a:r>
            <a:r>
              <a:rPr lang="es-GT" b="1" dirty="0" smtClean="0">
                <a:solidFill>
                  <a:srgbClr val="000000"/>
                </a:solidFill>
                <a:ea typeface="Calibri"/>
                <a:cs typeface="Times New Roman"/>
              </a:rPr>
              <a:t>Común</a:t>
            </a:r>
          </a:p>
          <a:p>
            <a:pPr marL="285750" lvl="0" indent="-285750" algn="just">
              <a:lnSpc>
                <a:spcPct val="150000"/>
              </a:lnSpc>
              <a:spcAft>
                <a:spcPts val="0"/>
              </a:spcAft>
              <a:buFont typeface="Wingdings" pitchFamily="2" charset="2"/>
              <a:buChar char="ü"/>
            </a:pPr>
            <a:r>
              <a:rPr lang="es-GT" sz="1300" dirty="0"/>
              <a:t>La economía del bien común funcionará gracias a los mismos valores que hacen funcionar las relaciones humanas: confianza, honestidad, responsabilidad, cooperación, solidaridad, generosidad y compasión. </a:t>
            </a:r>
            <a:endParaRPr lang="es-GT" sz="1300" dirty="0" smtClean="0"/>
          </a:p>
          <a:p>
            <a:pPr marL="285750" lvl="0" indent="-285750" algn="just">
              <a:lnSpc>
                <a:spcPct val="150000"/>
              </a:lnSpc>
              <a:spcAft>
                <a:spcPts val="0"/>
              </a:spcAft>
              <a:buFont typeface="Wingdings" pitchFamily="2" charset="2"/>
              <a:buChar char="ü"/>
            </a:pPr>
            <a:r>
              <a:rPr lang="es-GT" sz="1300" dirty="0"/>
              <a:t>No confundir el beneficio financiero con el beneficio social: la Economía del Bien Común quiere recuperar el concepto de éxito económico asociándolo a la contribución positiva en la </a:t>
            </a:r>
            <a:r>
              <a:rPr lang="es-GT" sz="1300" dirty="0" smtClean="0"/>
              <a:t>sociedad</a:t>
            </a:r>
            <a:endParaRPr lang="es-GT" sz="1300" dirty="0">
              <a:solidFill>
                <a:srgbClr val="000000"/>
              </a:solidFill>
              <a:ea typeface="Calibri"/>
              <a:cs typeface="Times New Roman"/>
            </a:endParaRPr>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1800" y="3539706"/>
            <a:ext cx="3113564" cy="279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14 Rectángulo"/>
          <p:cNvSpPr/>
          <p:nvPr/>
        </p:nvSpPr>
        <p:spPr>
          <a:xfrm>
            <a:off x="4089400" y="6337299"/>
            <a:ext cx="4914900" cy="361381"/>
          </a:xfrm>
          <a:prstGeom prst="rect">
            <a:avLst/>
          </a:prstGeom>
        </p:spPr>
        <p:txBody>
          <a:bodyPr wrap="square">
            <a:spAutoFit/>
          </a:bodyPr>
          <a:lstStyle/>
          <a:p>
            <a:pPr lvl="0" algn="r">
              <a:lnSpc>
                <a:spcPct val="150000"/>
              </a:lnSpc>
              <a:spcAft>
                <a:spcPts val="0"/>
              </a:spcAft>
            </a:pPr>
            <a:r>
              <a:rPr lang="es-GT" sz="1300" b="1" dirty="0" smtClean="0">
                <a:solidFill>
                  <a:srgbClr val="000000"/>
                </a:solidFill>
                <a:ea typeface="Calibri"/>
                <a:cs typeface="Times New Roman"/>
              </a:rPr>
              <a:t>Neri  Omar Cifuentes </a:t>
            </a:r>
            <a:r>
              <a:rPr lang="es-GT" sz="1300" b="1" dirty="0" err="1" smtClean="0">
                <a:solidFill>
                  <a:srgbClr val="000000"/>
                </a:solidFill>
                <a:ea typeface="Calibri"/>
                <a:cs typeface="Times New Roman"/>
              </a:rPr>
              <a:t>Pivaral</a:t>
            </a:r>
            <a:endParaRPr lang="es-GT" sz="1300" b="1" dirty="0">
              <a:solidFill>
                <a:srgbClr val="000000"/>
              </a:solidFill>
              <a:ea typeface="Calibri"/>
              <a:cs typeface="Times New Roman"/>
            </a:endParaRPr>
          </a:p>
        </p:txBody>
      </p:sp>
    </p:spTree>
    <p:extLst>
      <p:ext uri="{BB962C8B-B14F-4D97-AF65-F5344CB8AC3E}">
        <p14:creationId xmlns:p14="http://schemas.microsoft.com/office/powerpoint/2010/main" val="72549104"/>
      </p:ext>
    </p:extLst>
  </p:cSld>
  <p:clrMapOvr>
    <a:masterClrMapping/>
  </p:clrMapOvr>
  <mc:AlternateContent xmlns:mc="http://schemas.openxmlformats.org/markup-compatibility/2006" xmlns:p14="http://schemas.microsoft.com/office/powerpoint/2010/main">
    <mc:Choice Requires="p14">
      <p:transition spd="slow" p14:dur="4000" advClick="0">
        <p14:vortex dir="r"/>
      </p:transition>
    </mc:Choice>
    <mc:Fallback xmlns="">
      <p:transition spd="slow" advClick="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3"/>
          <p:cNvSpPr/>
          <p:nvPr/>
        </p:nvSpPr>
        <p:spPr>
          <a:xfrm>
            <a:off x="-36004" y="-11875"/>
            <a:ext cx="6732240" cy="989660"/>
          </a:xfrm>
          <a:prstGeom prst="rect">
            <a:avLst/>
          </a:prstGeom>
          <a:solidFill>
            <a:srgbClr val="114C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8" name="Imagen 4" descr="textura.png"/>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b="75992"/>
          <a:stretch/>
        </p:blipFill>
        <p:spPr>
          <a:xfrm>
            <a:off x="4211960" y="-23750"/>
            <a:ext cx="4968552" cy="1001536"/>
          </a:xfrm>
          <a:prstGeom prst="rect">
            <a:avLst/>
          </a:prstGeom>
        </p:spPr>
      </p:pic>
      <p:sp>
        <p:nvSpPr>
          <p:cNvPr id="17" name="Content Placeholder 16"/>
          <p:cNvSpPr>
            <a:spLocks noGrp="1"/>
          </p:cNvSpPr>
          <p:nvPr>
            <p:ph idx="1"/>
          </p:nvPr>
        </p:nvSpPr>
        <p:spPr>
          <a:xfrm>
            <a:off x="453569" y="1395566"/>
            <a:ext cx="7943198" cy="4014634"/>
          </a:xfrm>
        </p:spPr>
        <p:txBody>
          <a:bodyPr>
            <a:noAutofit/>
          </a:bodyPr>
          <a:lstStyle/>
          <a:p>
            <a:endParaRPr lang="es-GT" sz="1000" dirty="0" smtClean="0"/>
          </a:p>
          <a:p>
            <a:endParaRPr lang="es-GT" sz="1000" dirty="0" smtClean="0"/>
          </a:p>
          <a:p>
            <a:endParaRPr lang="es-GT" sz="1000" dirty="0" smtClean="0"/>
          </a:p>
          <a:p>
            <a:endParaRPr lang="es-GT" sz="1000" dirty="0" smtClean="0"/>
          </a:p>
          <a:p>
            <a:endParaRPr lang="en-US" sz="1000" dirty="0"/>
          </a:p>
          <a:p>
            <a:endParaRPr lang="en-US" sz="1800" b="1" dirty="0"/>
          </a:p>
          <a:p>
            <a:pPr lvl="0"/>
            <a:endParaRPr lang="en-US" sz="1800" b="1" dirty="0"/>
          </a:p>
          <a:p>
            <a:pPr marL="0" indent="0" algn="ctr">
              <a:buNone/>
            </a:pPr>
            <a:r>
              <a:rPr lang="es-GT" sz="1800" b="1" dirty="0" smtClean="0"/>
              <a:t> </a:t>
            </a:r>
            <a:endParaRPr lang="es-GT" sz="1800" b="1" dirty="0"/>
          </a:p>
        </p:txBody>
      </p:sp>
      <p:sp>
        <p:nvSpPr>
          <p:cNvPr id="11" name="Content Placeholder 16"/>
          <p:cNvSpPr txBox="1">
            <a:spLocks/>
          </p:cNvSpPr>
          <p:nvPr/>
        </p:nvSpPr>
        <p:spPr>
          <a:xfrm>
            <a:off x="769002" y="2862267"/>
            <a:ext cx="8039100" cy="28936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Font typeface="Arial" pitchFamily="34" charset="0"/>
              <a:buNone/>
            </a:pPr>
            <a:r>
              <a:rPr lang="es-GT" sz="1200" b="1" dirty="0" smtClean="0"/>
              <a:t> </a:t>
            </a:r>
            <a:endParaRPr lang="es-GT" sz="1200" b="1" dirty="0"/>
          </a:p>
        </p:txBody>
      </p:sp>
      <p:sp>
        <p:nvSpPr>
          <p:cNvPr id="7" name="CuadroTexto 6"/>
          <p:cNvSpPr txBox="1"/>
          <p:nvPr/>
        </p:nvSpPr>
        <p:spPr>
          <a:xfrm>
            <a:off x="453569" y="52068"/>
            <a:ext cx="5007429" cy="861774"/>
          </a:xfrm>
          <a:prstGeom prst="rect">
            <a:avLst/>
          </a:prstGeom>
          <a:noFill/>
          <a:effectLst>
            <a:softEdge rad="31750"/>
          </a:effectLst>
        </p:spPr>
        <p:txBody>
          <a:bodyPr wrap="square" rtlCol="0">
            <a:spAutoFit/>
          </a:bodyPr>
          <a:lstStyle/>
          <a:p>
            <a:pPr lvl="0" algn="r" defTabSz="914400">
              <a:defRPr/>
            </a:pPr>
            <a:r>
              <a:rPr lang="es-ES" sz="2500" b="1" i="1" dirty="0">
                <a:solidFill>
                  <a:schemeClr val="bg1">
                    <a:lumMod val="10000"/>
                    <a:lumOff val="90000"/>
                  </a:schemeClr>
                </a:solidFill>
                <a:effectLst>
                  <a:glow rad="241300">
                    <a:schemeClr val="bg1">
                      <a:alpha val="18000"/>
                    </a:schemeClr>
                  </a:glow>
                </a:effectLst>
                <a:latin typeface="Lucida Sans"/>
                <a:cs typeface="Lucida Sans"/>
              </a:rPr>
              <a:t>COMERCIO JUSTO Y SOLIDARIO</a:t>
            </a:r>
            <a:endParaRPr kumimoji="0" lang="es-ES" sz="2500" b="1" i="1" u="none" strike="noStrike" kern="0" cap="none" spc="0" normalizeH="0" baseline="0" noProof="0" dirty="0">
              <a:ln>
                <a:noFill/>
              </a:ln>
              <a:solidFill>
                <a:sysClr val="window" lastClr="FFFFFF"/>
              </a:solidFill>
              <a:effectLst>
                <a:glow rad="241300">
                  <a:sysClr val="window" lastClr="FFFFFF">
                    <a:alpha val="18000"/>
                  </a:sysClr>
                </a:glow>
              </a:effectLst>
              <a:uLnTx/>
              <a:uFillTx/>
              <a:latin typeface="Lucida Sans"/>
              <a:cs typeface="Lucida Sans"/>
            </a:endParaRPr>
          </a:p>
        </p:txBody>
      </p:sp>
      <p:sp>
        <p:nvSpPr>
          <p:cNvPr id="2" name="1 Rectángulo"/>
          <p:cNvSpPr/>
          <p:nvPr/>
        </p:nvSpPr>
        <p:spPr>
          <a:xfrm>
            <a:off x="367385" y="1642586"/>
            <a:ext cx="4572000" cy="1477328"/>
          </a:xfrm>
          <a:prstGeom prst="rect">
            <a:avLst/>
          </a:prstGeom>
        </p:spPr>
        <p:txBody>
          <a:bodyPr>
            <a:spAutoFit/>
          </a:bodyPr>
          <a:lstStyle/>
          <a:p>
            <a:pPr algn="just"/>
            <a:r>
              <a:rPr lang="es-GT" sz="1500" dirty="0" smtClean="0"/>
              <a:t>El </a:t>
            </a:r>
            <a:r>
              <a:rPr lang="es-GT" sz="1500" dirty="0"/>
              <a:t>Comercio Justo como una sociedad de comercio, basada en el diálogo, la transparencia y el respeto, que busca mayor equidad en el comercio internacional. Contribuye al desarrollo sustentable al ofrecer mejores oportunidades comerciales a los productores y trabajadores </a:t>
            </a:r>
            <a:r>
              <a:rPr lang="es-GT" sz="1500" dirty="0" smtClean="0"/>
              <a:t>marginales.</a:t>
            </a:r>
            <a:endParaRPr lang="es-GT" sz="15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4299" y="1549400"/>
            <a:ext cx="3470471" cy="2769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Rectángulo"/>
          <p:cNvSpPr/>
          <p:nvPr/>
        </p:nvSpPr>
        <p:spPr>
          <a:xfrm>
            <a:off x="517068" y="4319065"/>
            <a:ext cx="8147702" cy="1477328"/>
          </a:xfrm>
          <a:prstGeom prst="rect">
            <a:avLst/>
          </a:prstGeom>
        </p:spPr>
        <p:txBody>
          <a:bodyPr wrap="square">
            <a:spAutoFit/>
          </a:bodyPr>
          <a:lstStyle/>
          <a:p>
            <a:r>
              <a:rPr lang="es-GT" sz="1500" b="1" dirty="0" smtClean="0"/>
              <a:t>¿Quién </a:t>
            </a:r>
            <a:r>
              <a:rPr lang="es-GT" sz="1500" b="1" dirty="0"/>
              <a:t>gana en este tipo de comercio?</a:t>
            </a:r>
          </a:p>
          <a:p>
            <a:endParaRPr lang="es-GT" sz="1500" dirty="0"/>
          </a:p>
          <a:p>
            <a:pPr algn="just"/>
            <a:r>
              <a:rPr lang="es-GT" sz="1500" dirty="0"/>
              <a:t>Gana la sociedad en su conjunto, los productores ofrecen un bien de calidad a un precio que les permite cubrir los costos de producción y generar excedentes que serán reinvertidos en beneficio de su comunidad; así como el consumidor obtiene un producto sano y sustentable, con características diferentes a los normalmente adquiridos.</a:t>
            </a:r>
          </a:p>
        </p:txBody>
      </p:sp>
      <p:sp>
        <p:nvSpPr>
          <p:cNvPr id="14" name="13 Rectángulo"/>
          <p:cNvSpPr/>
          <p:nvPr/>
        </p:nvSpPr>
        <p:spPr>
          <a:xfrm>
            <a:off x="4089400" y="6337299"/>
            <a:ext cx="4914900" cy="361381"/>
          </a:xfrm>
          <a:prstGeom prst="rect">
            <a:avLst/>
          </a:prstGeom>
        </p:spPr>
        <p:txBody>
          <a:bodyPr wrap="square">
            <a:spAutoFit/>
          </a:bodyPr>
          <a:lstStyle/>
          <a:p>
            <a:pPr lvl="0" algn="r">
              <a:lnSpc>
                <a:spcPct val="150000"/>
              </a:lnSpc>
              <a:spcAft>
                <a:spcPts val="0"/>
              </a:spcAft>
            </a:pPr>
            <a:r>
              <a:rPr lang="es-GT" sz="1300" b="1" dirty="0" smtClean="0">
                <a:solidFill>
                  <a:srgbClr val="000000"/>
                </a:solidFill>
                <a:ea typeface="Calibri"/>
                <a:cs typeface="Times New Roman"/>
              </a:rPr>
              <a:t>Wendy Estrada Cabrera</a:t>
            </a:r>
            <a:endParaRPr lang="es-GT" sz="1300" b="1" dirty="0">
              <a:solidFill>
                <a:srgbClr val="000000"/>
              </a:solidFill>
              <a:ea typeface="Calibri"/>
              <a:cs typeface="Times New Roman"/>
            </a:endParaRPr>
          </a:p>
        </p:txBody>
      </p:sp>
    </p:spTree>
    <p:extLst>
      <p:ext uri="{BB962C8B-B14F-4D97-AF65-F5344CB8AC3E}">
        <p14:creationId xmlns:p14="http://schemas.microsoft.com/office/powerpoint/2010/main" val="2416936751"/>
      </p:ext>
    </p:extLst>
  </p:cSld>
  <p:clrMapOvr>
    <a:masterClrMapping/>
  </p:clrMapOvr>
  <mc:AlternateContent xmlns:mc="http://schemas.openxmlformats.org/markup-compatibility/2006" xmlns:p14="http://schemas.microsoft.com/office/powerpoint/2010/main">
    <mc:Choice Requires="p14">
      <p:transition spd="slow" p14:dur="4000" advClick="0">
        <p14:vortex dir="r"/>
      </p:transition>
    </mc:Choice>
    <mc:Fallback xmlns="">
      <p:transition spd="slow" advClick="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3"/>
          <p:cNvSpPr/>
          <p:nvPr/>
        </p:nvSpPr>
        <p:spPr>
          <a:xfrm>
            <a:off x="-36004" y="-11875"/>
            <a:ext cx="6732240" cy="989660"/>
          </a:xfrm>
          <a:prstGeom prst="rect">
            <a:avLst/>
          </a:prstGeom>
          <a:solidFill>
            <a:srgbClr val="114C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8" name="Imagen 4" descr="textura.png"/>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b="75992"/>
          <a:stretch/>
        </p:blipFill>
        <p:spPr>
          <a:xfrm>
            <a:off x="4211960" y="-23750"/>
            <a:ext cx="4968552" cy="1001536"/>
          </a:xfrm>
          <a:prstGeom prst="rect">
            <a:avLst/>
          </a:prstGeom>
        </p:spPr>
      </p:pic>
      <p:sp>
        <p:nvSpPr>
          <p:cNvPr id="17" name="Content Placeholder 16"/>
          <p:cNvSpPr>
            <a:spLocks noGrp="1"/>
          </p:cNvSpPr>
          <p:nvPr>
            <p:ph idx="1"/>
          </p:nvPr>
        </p:nvSpPr>
        <p:spPr>
          <a:xfrm>
            <a:off x="453569" y="1395566"/>
            <a:ext cx="7943198" cy="4014634"/>
          </a:xfrm>
        </p:spPr>
        <p:txBody>
          <a:bodyPr>
            <a:noAutofit/>
          </a:bodyPr>
          <a:lstStyle/>
          <a:p>
            <a:endParaRPr lang="es-GT" sz="1000" dirty="0" smtClean="0"/>
          </a:p>
          <a:p>
            <a:endParaRPr lang="es-GT" sz="1000" dirty="0" smtClean="0"/>
          </a:p>
          <a:p>
            <a:endParaRPr lang="es-GT" sz="1000" dirty="0" smtClean="0"/>
          </a:p>
          <a:p>
            <a:endParaRPr lang="es-GT" sz="1000" dirty="0" smtClean="0"/>
          </a:p>
          <a:p>
            <a:endParaRPr lang="en-US" sz="1000" dirty="0"/>
          </a:p>
          <a:p>
            <a:endParaRPr lang="en-US" sz="1800" b="1" dirty="0"/>
          </a:p>
          <a:p>
            <a:pPr lvl="0"/>
            <a:endParaRPr lang="en-US" sz="1800" b="1" dirty="0"/>
          </a:p>
          <a:p>
            <a:pPr marL="0" indent="0">
              <a:buNone/>
            </a:pPr>
            <a:r>
              <a:rPr lang="es-GT" sz="1800" b="1" dirty="0" smtClean="0"/>
              <a:t> </a:t>
            </a:r>
            <a:endParaRPr lang="es-GT" sz="1800" b="1" dirty="0"/>
          </a:p>
        </p:txBody>
      </p:sp>
      <p:sp>
        <p:nvSpPr>
          <p:cNvPr id="11" name="Content Placeholder 16"/>
          <p:cNvSpPr txBox="1">
            <a:spLocks/>
          </p:cNvSpPr>
          <p:nvPr/>
        </p:nvSpPr>
        <p:spPr>
          <a:xfrm>
            <a:off x="769002" y="2862267"/>
            <a:ext cx="8039100" cy="28936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Font typeface="Arial" pitchFamily="34" charset="0"/>
              <a:buNone/>
            </a:pPr>
            <a:r>
              <a:rPr lang="es-GT" sz="1200" b="1" dirty="0" smtClean="0"/>
              <a:t> </a:t>
            </a:r>
            <a:endParaRPr lang="es-GT" sz="1200" b="1" dirty="0"/>
          </a:p>
        </p:txBody>
      </p:sp>
      <p:sp>
        <p:nvSpPr>
          <p:cNvPr id="7" name="CuadroTexto 6"/>
          <p:cNvSpPr txBox="1"/>
          <p:nvPr/>
        </p:nvSpPr>
        <p:spPr>
          <a:xfrm>
            <a:off x="453569" y="52068"/>
            <a:ext cx="5007429" cy="861774"/>
          </a:xfrm>
          <a:prstGeom prst="rect">
            <a:avLst/>
          </a:prstGeom>
          <a:noFill/>
          <a:effectLst>
            <a:softEdge rad="31750"/>
          </a:effectLst>
        </p:spPr>
        <p:txBody>
          <a:bodyPr wrap="square" rtlCol="0">
            <a:spAutoFit/>
          </a:bodyPr>
          <a:lstStyle/>
          <a:p>
            <a:pPr lvl="0" algn="r" defTabSz="914400">
              <a:defRPr/>
            </a:pPr>
            <a:r>
              <a:rPr lang="es-ES" sz="2500" b="1" i="1" dirty="0">
                <a:solidFill>
                  <a:schemeClr val="bg1">
                    <a:lumMod val="10000"/>
                    <a:lumOff val="90000"/>
                  </a:schemeClr>
                </a:solidFill>
                <a:effectLst>
                  <a:glow rad="241300">
                    <a:schemeClr val="bg1">
                      <a:alpha val="18000"/>
                    </a:schemeClr>
                  </a:glow>
                </a:effectLst>
                <a:latin typeface="Lucida Sans"/>
                <a:cs typeface="Lucida Sans"/>
              </a:rPr>
              <a:t>COMERCIO JUSTO Y SOLIDARIO</a:t>
            </a:r>
            <a:endParaRPr kumimoji="0" lang="es-ES" sz="2500" b="1" i="1" u="none" strike="noStrike" kern="0" cap="none" spc="0" normalizeH="0" baseline="0" noProof="0" dirty="0">
              <a:ln>
                <a:noFill/>
              </a:ln>
              <a:solidFill>
                <a:sysClr val="window" lastClr="FFFFFF"/>
              </a:solidFill>
              <a:effectLst>
                <a:glow rad="241300">
                  <a:sysClr val="window" lastClr="FFFFFF">
                    <a:alpha val="18000"/>
                  </a:sysClr>
                </a:glow>
              </a:effectLst>
              <a:uLnTx/>
              <a:uFillTx/>
              <a:latin typeface="Lucida Sans"/>
              <a:cs typeface="Lucida Sans"/>
            </a:endParaRPr>
          </a:p>
        </p:txBody>
      </p:sp>
      <p:sp>
        <p:nvSpPr>
          <p:cNvPr id="4" name="3 Rectángulo"/>
          <p:cNvSpPr/>
          <p:nvPr/>
        </p:nvSpPr>
        <p:spPr>
          <a:xfrm>
            <a:off x="3129844" y="1395566"/>
            <a:ext cx="3317416" cy="569387"/>
          </a:xfrm>
          <a:prstGeom prst="rect">
            <a:avLst/>
          </a:prstGeom>
        </p:spPr>
        <p:txBody>
          <a:bodyPr wrap="square">
            <a:spAutoFit/>
          </a:bodyPr>
          <a:lstStyle/>
          <a:p>
            <a:endParaRPr lang="es-GT" dirty="0"/>
          </a:p>
          <a:p>
            <a:r>
              <a:rPr lang="es-GT" sz="1300" b="1" dirty="0" smtClean="0"/>
              <a:t>Historia </a:t>
            </a:r>
            <a:r>
              <a:rPr lang="es-GT" sz="1300" b="1" dirty="0"/>
              <a:t>del Comercio Justo a Nivel Mundial </a:t>
            </a: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3262"/>
            <a:ext cx="5702299" cy="3634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13 Rectángulo"/>
          <p:cNvSpPr/>
          <p:nvPr/>
        </p:nvSpPr>
        <p:spPr>
          <a:xfrm>
            <a:off x="4089400" y="6337299"/>
            <a:ext cx="4914900" cy="361381"/>
          </a:xfrm>
          <a:prstGeom prst="rect">
            <a:avLst/>
          </a:prstGeom>
        </p:spPr>
        <p:txBody>
          <a:bodyPr wrap="square">
            <a:spAutoFit/>
          </a:bodyPr>
          <a:lstStyle/>
          <a:p>
            <a:pPr lvl="0" algn="r">
              <a:lnSpc>
                <a:spcPct val="150000"/>
              </a:lnSpc>
              <a:spcAft>
                <a:spcPts val="0"/>
              </a:spcAft>
            </a:pPr>
            <a:r>
              <a:rPr lang="es-GT" sz="1300" b="1" dirty="0" smtClean="0">
                <a:solidFill>
                  <a:srgbClr val="000000"/>
                </a:solidFill>
                <a:ea typeface="Calibri"/>
                <a:cs typeface="Times New Roman"/>
              </a:rPr>
              <a:t>Frank Manuel </a:t>
            </a:r>
            <a:r>
              <a:rPr lang="es-GT" sz="1300" b="1" dirty="0" err="1" smtClean="0">
                <a:solidFill>
                  <a:srgbClr val="000000"/>
                </a:solidFill>
                <a:ea typeface="Calibri"/>
                <a:cs typeface="Times New Roman"/>
              </a:rPr>
              <a:t>Quan</a:t>
            </a:r>
            <a:endParaRPr lang="es-GT" sz="1300" b="1" dirty="0">
              <a:solidFill>
                <a:srgbClr val="000000"/>
              </a:solidFill>
              <a:ea typeface="Calibri"/>
              <a:cs typeface="Times New Roman"/>
            </a:endParaRPr>
          </a:p>
        </p:txBody>
      </p:sp>
    </p:spTree>
    <p:extLst>
      <p:ext uri="{BB962C8B-B14F-4D97-AF65-F5344CB8AC3E}">
        <p14:creationId xmlns:p14="http://schemas.microsoft.com/office/powerpoint/2010/main" val="3260165207"/>
      </p:ext>
    </p:extLst>
  </p:cSld>
  <p:clrMapOvr>
    <a:masterClrMapping/>
  </p:clrMapOvr>
  <mc:AlternateContent xmlns:mc="http://schemas.openxmlformats.org/markup-compatibility/2006" xmlns:p14="http://schemas.microsoft.com/office/powerpoint/2010/main">
    <mc:Choice Requires="p14">
      <p:transition spd="slow" p14:dur="4000" advClick="0">
        <p14:vortex dir="r"/>
      </p:transition>
    </mc:Choice>
    <mc:Fallback xmlns="">
      <p:transition spd="slow" advClick="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3"/>
          <p:cNvSpPr/>
          <p:nvPr/>
        </p:nvSpPr>
        <p:spPr>
          <a:xfrm>
            <a:off x="-36004" y="-11875"/>
            <a:ext cx="6732240" cy="989660"/>
          </a:xfrm>
          <a:prstGeom prst="rect">
            <a:avLst/>
          </a:prstGeom>
          <a:solidFill>
            <a:srgbClr val="114C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8" name="Imagen 4" descr="textura.png"/>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b="75992"/>
          <a:stretch/>
        </p:blipFill>
        <p:spPr>
          <a:xfrm>
            <a:off x="4211960" y="-23750"/>
            <a:ext cx="4968552" cy="1001536"/>
          </a:xfrm>
          <a:prstGeom prst="rect">
            <a:avLst/>
          </a:prstGeom>
        </p:spPr>
      </p:pic>
      <p:sp>
        <p:nvSpPr>
          <p:cNvPr id="17" name="Content Placeholder 16"/>
          <p:cNvSpPr>
            <a:spLocks noGrp="1"/>
          </p:cNvSpPr>
          <p:nvPr>
            <p:ph idx="1"/>
          </p:nvPr>
        </p:nvSpPr>
        <p:spPr>
          <a:xfrm>
            <a:off x="769002" y="1547966"/>
            <a:ext cx="7943198" cy="4014634"/>
          </a:xfrm>
        </p:spPr>
        <p:txBody>
          <a:bodyPr>
            <a:noAutofit/>
          </a:bodyPr>
          <a:lstStyle/>
          <a:p>
            <a:endParaRPr lang="es-GT" sz="1200" dirty="0" smtClean="0"/>
          </a:p>
          <a:p>
            <a:endParaRPr lang="es-GT" sz="1800" dirty="0"/>
          </a:p>
        </p:txBody>
      </p:sp>
      <p:sp>
        <p:nvSpPr>
          <p:cNvPr id="10" name="CuadroTexto 6"/>
          <p:cNvSpPr txBox="1"/>
          <p:nvPr/>
        </p:nvSpPr>
        <p:spPr>
          <a:xfrm>
            <a:off x="377369" y="46131"/>
            <a:ext cx="5007429" cy="861774"/>
          </a:xfrm>
          <a:prstGeom prst="rect">
            <a:avLst/>
          </a:prstGeom>
          <a:noFill/>
          <a:effectLst>
            <a:softEdge rad="31750"/>
          </a:effectLst>
        </p:spPr>
        <p:txBody>
          <a:bodyPr wrap="square" rtlCol="0">
            <a:spAutoFit/>
          </a:bodyPr>
          <a:lstStyle/>
          <a:p>
            <a:pPr lvl="0" algn="r" defTabSz="914400">
              <a:defRPr/>
            </a:pPr>
            <a:r>
              <a:rPr lang="es-ES" sz="2500" b="1" i="1" dirty="0">
                <a:solidFill>
                  <a:schemeClr val="bg1">
                    <a:lumMod val="10000"/>
                    <a:lumOff val="90000"/>
                  </a:schemeClr>
                </a:solidFill>
                <a:effectLst>
                  <a:glow rad="241300">
                    <a:schemeClr val="bg1">
                      <a:alpha val="18000"/>
                    </a:schemeClr>
                  </a:glow>
                </a:effectLst>
                <a:latin typeface="Lucida Sans"/>
                <a:cs typeface="Lucida Sans"/>
              </a:rPr>
              <a:t>COMERCIO JUSTO Y SOLIDARIO</a:t>
            </a:r>
            <a:endParaRPr kumimoji="0" lang="es-ES" sz="2500" b="1" i="1" u="none" strike="noStrike" kern="0" cap="none" spc="0" normalizeH="0" baseline="0" noProof="0" dirty="0">
              <a:ln>
                <a:noFill/>
              </a:ln>
              <a:solidFill>
                <a:sysClr val="window" lastClr="FFFFFF"/>
              </a:solidFill>
              <a:effectLst>
                <a:glow rad="241300">
                  <a:sysClr val="window" lastClr="FFFFFF">
                    <a:alpha val="18000"/>
                  </a:sysClr>
                </a:glow>
              </a:effectLst>
              <a:uLnTx/>
              <a:uFillTx/>
              <a:latin typeface="Lucida Sans"/>
              <a:cs typeface="Lucida Sans"/>
            </a:endParaRPr>
          </a:p>
        </p:txBody>
      </p:sp>
      <p:sp>
        <p:nvSpPr>
          <p:cNvPr id="11" name="Content Placeholder 16"/>
          <p:cNvSpPr txBox="1">
            <a:spLocks/>
          </p:cNvSpPr>
          <p:nvPr/>
        </p:nvSpPr>
        <p:spPr>
          <a:xfrm>
            <a:off x="769002" y="2862267"/>
            <a:ext cx="8039100" cy="28936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Font typeface="Arial" pitchFamily="34" charset="0"/>
              <a:buNone/>
            </a:pPr>
            <a:r>
              <a:rPr lang="es-GT" sz="1200" b="1" dirty="0" smtClean="0"/>
              <a:t> </a:t>
            </a:r>
            <a:endParaRPr lang="es-GT" sz="1200" b="1" dirty="0"/>
          </a:p>
        </p:txBody>
      </p:sp>
      <p:sp>
        <p:nvSpPr>
          <p:cNvPr id="2" name="1 Rectángulo"/>
          <p:cNvSpPr/>
          <p:nvPr/>
        </p:nvSpPr>
        <p:spPr>
          <a:xfrm>
            <a:off x="377367" y="1110500"/>
            <a:ext cx="8334831" cy="1477328"/>
          </a:xfrm>
          <a:prstGeom prst="rect">
            <a:avLst/>
          </a:prstGeom>
        </p:spPr>
        <p:txBody>
          <a:bodyPr wrap="square">
            <a:spAutoFit/>
          </a:bodyPr>
          <a:lstStyle/>
          <a:p>
            <a:pPr algn="ctr"/>
            <a:r>
              <a:rPr lang="es-GT" sz="1500" b="1" dirty="0" smtClean="0"/>
              <a:t>¿</a:t>
            </a:r>
            <a:r>
              <a:rPr lang="es-GT" sz="1500" b="1" dirty="0"/>
              <a:t>Cómo Funciona El Comercio Justo y Solidario</a:t>
            </a:r>
            <a:r>
              <a:rPr lang="es-GT" sz="1500" b="1" dirty="0" smtClean="0"/>
              <a:t>?</a:t>
            </a:r>
          </a:p>
          <a:p>
            <a:pPr algn="just"/>
            <a:endParaRPr lang="es-GT" sz="1500" dirty="0"/>
          </a:p>
          <a:p>
            <a:pPr algn="just"/>
            <a:r>
              <a:rPr lang="es-GT" sz="1500" dirty="0"/>
              <a:t>Se caracteriza por la ausencia o excesiva presencia de intermediarios y por el trasfondo humano y ambiental presente en la comercialización de los productos, sin embargo, conserva una estructura similar a la del comercio tradicional, con relación a la comercialización de los diferentes artículos entre los exportadores y los importadores. </a:t>
            </a:r>
          </a:p>
        </p:txBody>
      </p:sp>
      <p:sp>
        <p:nvSpPr>
          <p:cNvPr id="4" name="3 Rectángulo"/>
          <p:cNvSpPr/>
          <p:nvPr/>
        </p:nvSpPr>
        <p:spPr>
          <a:xfrm>
            <a:off x="377369" y="3177672"/>
            <a:ext cx="5007430" cy="3323987"/>
          </a:xfrm>
          <a:prstGeom prst="rect">
            <a:avLst/>
          </a:prstGeom>
        </p:spPr>
        <p:txBody>
          <a:bodyPr wrap="square">
            <a:spAutoFit/>
          </a:bodyPr>
          <a:lstStyle/>
          <a:p>
            <a:pPr algn="ctr"/>
            <a:r>
              <a:rPr lang="es-GT" sz="1500" b="1" dirty="0" smtClean="0"/>
              <a:t>Condiciones </a:t>
            </a:r>
            <a:r>
              <a:rPr lang="es-GT" sz="1500" b="1" dirty="0"/>
              <a:t>y Criterios del Comercio Justo </a:t>
            </a:r>
          </a:p>
          <a:p>
            <a:endParaRPr lang="es-GT" sz="1500" dirty="0"/>
          </a:p>
          <a:p>
            <a:pPr marL="285750" indent="-285750" algn="just">
              <a:buFont typeface="Arial" pitchFamily="34" charset="0"/>
              <a:buChar char="•"/>
            </a:pPr>
            <a:r>
              <a:rPr lang="es-GT" sz="1500" dirty="0" smtClean="0"/>
              <a:t>Establecer  relación </a:t>
            </a:r>
            <a:r>
              <a:rPr lang="es-GT" sz="1500" dirty="0"/>
              <a:t>directa entre productores y consumidores, evitando en lo posible los intermediarios y especuladores. </a:t>
            </a:r>
            <a:endParaRPr lang="es-GT" sz="1500" dirty="0" smtClean="0"/>
          </a:p>
          <a:p>
            <a:pPr marL="285750" indent="-285750" algn="just">
              <a:buFont typeface="Arial" pitchFamily="34" charset="0"/>
              <a:buChar char="•"/>
            </a:pPr>
            <a:r>
              <a:rPr lang="es-GT" sz="1500" dirty="0" smtClean="0"/>
              <a:t>Practicar </a:t>
            </a:r>
            <a:r>
              <a:rPr lang="es-GT" sz="1500" dirty="0"/>
              <a:t>un precio justo que permita al productor y su familia vivir dignamente. </a:t>
            </a:r>
            <a:endParaRPr lang="es-GT" sz="1500" dirty="0" smtClean="0"/>
          </a:p>
          <a:p>
            <a:pPr marL="285750" indent="-285750" algn="just">
              <a:buFont typeface="Arial" pitchFamily="34" charset="0"/>
              <a:buChar char="•"/>
            </a:pPr>
            <a:r>
              <a:rPr lang="es-GT" sz="1500" dirty="0" smtClean="0"/>
              <a:t>En </a:t>
            </a:r>
            <a:r>
              <a:rPr lang="es-GT" sz="1500" dirty="0"/>
              <a:t>caso los productores sean asalariados respetar las condiciones de trabajo correspondientes al mínimo de normas establecidas por la OIT o del </a:t>
            </a:r>
            <a:r>
              <a:rPr lang="es-GT" sz="1500" dirty="0" smtClean="0"/>
              <a:t>país.</a:t>
            </a:r>
          </a:p>
          <a:p>
            <a:pPr marL="285750" indent="-285750" algn="just">
              <a:buFont typeface="Arial" pitchFamily="34" charset="0"/>
              <a:buChar char="•"/>
            </a:pPr>
            <a:r>
              <a:rPr lang="es-GT" sz="1500" dirty="0" smtClean="0"/>
              <a:t>Autorizar </a:t>
            </a:r>
            <a:r>
              <a:rPr lang="es-GT" sz="1500" dirty="0"/>
              <a:t>un financiamiento parcial antes de la cosecha (cercano al 60%) si los productores lo solicitan. </a:t>
            </a:r>
            <a:endParaRPr lang="es-GT" sz="1500" dirty="0" smtClean="0"/>
          </a:p>
          <a:p>
            <a:pPr marL="285750" indent="-285750" algn="just">
              <a:buFont typeface="Arial" pitchFamily="34" charset="0"/>
              <a:buChar char="•"/>
            </a:pPr>
            <a:r>
              <a:rPr lang="es-GT" sz="1500" dirty="0" smtClean="0"/>
              <a:t>Establecer </a:t>
            </a:r>
            <a:r>
              <a:rPr lang="es-GT" sz="1500" dirty="0"/>
              <a:t>relaciones y contratos a largo plazo basados en el respeto mutuo y de los valores </a:t>
            </a:r>
            <a:r>
              <a:rPr lang="es-GT" sz="1500" dirty="0" smtClean="0"/>
              <a:t>éticos.</a:t>
            </a:r>
            <a:endParaRPr lang="es-GT" sz="15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056" y="3446749"/>
            <a:ext cx="2628843" cy="211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12 Rectángulo"/>
          <p:cNvSpPr/>
          <p:nvPr/>
        </p:nvSpPr>
        <p:spPr>
          <a:xfrm>
            <a:off x="4089400" y="6337299"/>
            <a:ext cx="4914900" cy="361381"/>
          </a:xfrm>
          <a:prstGeom prst="rect">
            <a:avLst/>
          </a:prstGeom>
        </p:spPr>
        <p:txBody>
          <a:bodyPr wrap="square">
            <a:spAutoFit/>
          </a:bodyPr>
          <a:lstStyle/>
          <a:p>
            <a:pPr lvl="0" algn="r">
              <a:lnSpc>
                <a:spcPct val="150000"/>
              </a:lnSpc>
              <a:spcAft>
                <a:spcPts val="0"/>
              </a:spcAft>
            </a:pPr>
            <a:r>
              <a:rPr lang="es-GT" sz="1300" b="1" dirty="0" err="1" smtClean="0">
                <a:solidFill>
                  <a:srgbClr val="000000"/>
                </a:solidFill>
                <a:ea typeface="Calibri"/>
                <a:cs typeface="Times New Roman"/>
              </a:rPr>
              <a:t>Iakob</a:t>
            </a:r>
            <a:r>
              <a:rPr lang="es-GT" sz="1300" b="1" dirty="0" smtClean="0">
                <a:solidFill>
                  <a:srgbClr val="000000"/>
                </a:solidFill>
                <a:ea typeface="Calibri"/>
                <a:cs typeface="Times New Roman"/>
              </a:rPr>
              <a:t> </a:t>
            </a:r>
            <a:r>
              <a:rPr lang="es-GT" sz="1300" b="1" dirty="0" err="1" smtClean="0">
                <a:solidFill>
                  <a:srgbClr val="000000"/>
                </a:solidFill>
                <a:ea typeface="Calibri"/>
                <a:cs typeface="Times New Roman"/>
              </a:rPr>
              <a:t>Iancarlo</a:t>
            </a:r>
            <a:r>
              <a:rPr lang="es-GT" sz="1300" b="1" dirty="0" smtClean="0">
                <a:solidFill>
                  <a:srgbClr val="000000"/>
                </a:solidFill>
                <a:ea typeface="Calibri"/>
                <a:cs typeface="Times New Roman"/>
              </a:rPr>
              <a:t> </a:t>
            </a:r>
            <a:r>
              <a:rPr lang="es-GT" sz="1300" b="1" dirty="0" err="1" smtClean="0">
                <a:solidFill>
                  <a:srgbClr val="000000"/>
                </a:solidFill>
                <a:ea typeface="Calibri"/>
                <a:cs typeface="Times New Roman"/>
              </a:rPr>
              <a:t>Gaitan</a:t>
            </a:r>
            <a:endParaRPr lang="es-GT" sz="1300" b="1" dirty="0">
              <a:solidFill>
                <a:srgbClr val="000000"/>
              </a:solidFill>
              <a:ea typeface="Calibri"/>
              <a:cs typeface="Times New Roman"/>
            </a:endParaRPr>
          </a:p>
        </p:txBody>
      </p:sp>
    </p:spTree>
    <p:extLst>
      <p:ext uri="{BB962C8B-B14F-4D97-AF65-F5344CB8AC3E}">
        <p14:creationId xmlns:p14="http://schemas.microsoft.com/office/powerpoint/2010/main" val="2416936751"/>
      </p:ext>
    </p:extLst>
  </p:cSld>
  <p:clrMapOvr>
    <a:masterClrMapping/>
  </p:clrMapOvr>
  <mc:AlternateContent xmlns:mc="http://schemas.openxmlformats.org/markup-compatibility/2006" xmlns:p14="http://schemas.microsoft.com/office/powerpoint/2010/main">
    <mc:Choice Requires="p14">
      <p:transition spd="slow" p14:dur="4000" advClick="0">
        <p14:vortex dir="r"/>
      </p:transition>
    </mc:Choice>
    <mc:Fallback xmlns="">
      <p:transition spd="slow" advClick="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3"/>
          <p:cNvSpPr/>
          <p:nvPr/>
        </p:nvSpPr>
        <p:spPr>
          <a:xfrm>
            <a:off x="-36004" y="-11875"/>
            <a:ext cx="6732240" cy="989660"/>
          </a:xfrm>
          <a:prstGeom prst="rect">
            <a:avLst/>
          </a:prstGeom>
          <a:solidFill>
            <a:srgbClr val="114C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8" name="Imagen 4" descr="textura.png"/>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b="75992"/>
          <a:stretch/>
        </p:blipFill>
        <p:spPr>
          <a:xfrm>
            <a:off x="4211960" y="-23750"/>
            <a:ext cx="4968552" cy="1001536"/>
          </a:xfrm>
          <a:prstGeom prst="rect">
            <a:avLst/>
          </a:prstGeom>
        </p:spPr>
      </p:pic>
      <p:sp>
        <p:nvSpPr>
          <p:cNvPr id="17" name="Content Placeholder 16"/>
          <p:cNvSpPr>
            <a:spLocks noGrp="1"/>
          </p:cNvSpPr>
          <p:nvPr>
            <p:ph idx="1"/>
          </p:nvPr>
        </p:nvSpPr>
        <p:spPr>
          <a:xfrm>
            <a:off x="595083" y="5016500"/>
            <a:ext cx="5007429" cy="1714500"/>
          </a:xfrm>
        </p:spPr>
        <p:txBody>
          <a:bodyPr>
            <a:noAutofit/>
          </a:bodyPr>
          <a:lstStyle/>
          <a:p>
            <a:pPr marL="0" indent="0" algn="just">
              <a:buNone/>
            </a:pPr>
            <a:r>
              <a:rPr lang="es-GT" sz="1800" dirty="0" smtClean="0"/>
              <a:t>Según </a:t>
            </a:r>
            <a:r>
              <a:rPr lang="es-GT" sz="1500" dirty="0"/>
              <a:t>el Ministerio de Economía (2007), Guatemala tiene uno de los movimientos cooperativos más antiguos con relación al comercio justo en Centroamérica, en 1973 una firma holandesa importa el primer café bajo el término justo, con la marca “Indio Café”, proveniente de 3 organizaciones guatemaltecas productoras. </a:t>
            </a:r>
          </a:p>
        </p:txBody>
      </p:sp>
      <p:sp>
        <p:nvSpPr>
          <p:cNvPr id="10" name="CuadroTexto 6"/>
          <p:cNvSpPr txBox="1"/>
          <p:nvPr/>
        </p:nvSpPr>
        <p:spPr>
          <a:xfrm>
            <a:off x="377369" y="46131"/>
            <a:ext cx="5007429" cy="861774"/>
          </a:xfrm>
          <a:prstGeom prst="rect">
            <a:avLst/>
          </a:prstGeom>
          <a:noFill/>
          <a:effectLst>
            <a:softEdge rad="31750"/>
          </a:effectLst>
        </p:spPr>
        <p:txBody>
          <a:bodyPr wrap="square" rtlCol="0">
            <a:spAutoFit/>
          </a:bodyPr>
          <a:lstStyle/>
          <a:p>
            <a:pPr lvl="0" algn="r" defTabSz="914400">
              <a:defRPr/>
            </a:pPr>
            <a:r>
              <a:rPr lang="es-ES" sz="2500" b="1" i="1" dirty="0">
                <a:solidFill>
                  <a:schemeClr val="bg1">
                    <a:lumMod val="10000"/>
                    <a:lumOff val="90000"/>
                  </a:schemeClr>
                </a:solidFill>
                <a:effectLst>
                  <a:glow rad="241300">
                    <a:schemeClr val="bg1">
                      <a:alpha val="18000"/>
                    </a:schemeClr>
                  </a:glow>
                </a:effectLst>
                <a:latin typeface="Lucida Sans"/>
                <a:cs typeface="Lucida Sans"/>
              </a:rPr>
              <a:t>COMERCIO JUSTO Y SOLIDARIO</a:t>
            </a:r>
            <a:endParaRPr kumimoji="0" lang="es-ES" sz="2500" b="1" i="1" u="none" strike="noStrike" kern="0" cap="none" spc="0" normalizeH="0" baseline="0" noProof="0" dirty="0">
              <a:ln>
                <a:noFill/>
              </a:ln>
              <a:solidFill>
                <a:sysClr val="window" lastClr="FFFFFF"/>
              </a:solidFill>
              <a:effectLst>
                <a:glow rad="241300">
                  <a:sysClr val="window" lastClr="FFFFFF">
                    <a:alpha val="18000"/>
                  </a:sysClr>
                </a:glow>
              </a:effectLst>
              <a:uLnTx/>
              <a:uFillTx/>
              <a:latin typeface="Lucida Sans"/>
              <a:cs typeface="Lucida Sans"/>
            </a:endParaRPr>
          </a:p>
        </p:txBody>
      </p:sp>
      <p:sp>
        <p:nvSpPr>
          <p:cNvPr id="11" name="Content Placeholder 16"/>
          <p:cNvSpPr txBox="1">
            <a:spLocks/>
          </p:cNvSpPr>
          <p:nvPr/>
        </p:nvSpPr>
        <p:spPr>
          <a:xfrm>
            <a:off x="769002" y="2862267"/>
            <a:ext cx="8039100" cy="28936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Font typeface="Arial" pitchFamily="34" charset="0"/>
              <a:buNone/>
            </a:pPr>
            <a:r>
              <a:rPr lang="es-GT" sz="1200" b="1" dirty="0" smtClean="0"/>
              <a:t> </a:t>
            </a:r>
            <a:endParaRPr lang="es-GT" sz="1200" b="1" dirty="0"/>
          </a:p>
        </p:txBody>
      </p:sp>
      <p:sp>
        <p:nvSpPr>
          <p:cNvPr id="2" name="1 Rectángulo"/>
          <p:cNvSpPr/>
          <p:nvPr/>
        </p:nvSpPr>
        <p:spPr>
          <a:xfrm>
            <a:off x="857903" y="4784535"/>
            <a:ext cx="4615796" cy="600164"/>
          </a:xfrm>
          <a:prstGeom prst="rect">
            <a:avLst/>
          </a:prstGeom>
        </p:spPr>
        <p:txBody>
          <a:bodyPr wrap="square">
            <a:spAutoFit/>
          </a:bodyPr>
          <a:lstStyle/>
          <a:p>
            <a:pPr algn="ctr"/>
            <a:r>
              <a:rPr lang="es-GT" sz="1500" b="1" dirty="0" smtClean="0"/>
              <a:t>Comercio Justo en Guatemala</a:t>
            </a:r>
          </a:p>
          <a:p>
            <a:r>
              <a:rPr lang="es-GT" b="1" dirty="0" smtClean="0"/>
              <a:t> </a:t>
            </a:r>
            <a:endParaRPr lang="es-GT"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809" y="1904495"/>
            <a:ext cx="2958390" cy="4153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Rectángulo"/>
          <p:cNvSpPr/>
          <p:nvPr/>
        </p:nvSpPr>
        <p:spPr>
          <a:xfrm>
            <a:off x="595082" y="1183549"/>
            <a:ext cx="4789715" cy="3600986"/>
          </a:xfrm>
          <a:prstGeom prst="rect">
            <a:avLst/>
          </a:prstGeom>
        </p:spPr>
        <p:txBody>
          <a:bodyPr wrap="square">
            <a:spAutoFit/>
          </a:bodyPr>
          <a:lstStyle/>
          <a:p>
            <a:pPr lvl="0" algn="ctr"/>
            <a:r>
              <a:rPr lang="es-GT" sz="1500" b="1" dirty="0">
                <a:solidFill>
                  <a:prstClr val="black"/>
                </a:solidFill>
              </a:rPr>
              <a:t>Beneficios del Comercio Justo </a:t>
            </a:r>
          </a:p>
          <a:p>
            <a:pPr lvl="0" algn="just"/>
            <a:endParaRPr lang="es-GT" dirty="0">
              <a:solidFill>
                <a:prstClr val="black"/>
              </a:solidFill>
            </a:endParaRPr>
          </a:p>
          <a:p>
            <a:pPr marL="285750" lvl="0" indent="-285750" algn="just">
              <a:buFont typeface="Arial" pitchFamily="34" charset="0"/>
              <a:buChar char="•"/>
            </a:pPr>
            <a:r>
              <a:rPr lang="es-GT" sz="1500" dirty="0">
                <a:solidFill>
                  <a:prstClr val="black"/>
                </a:solidFill>
              </a:rPr>
              <a:t>Un precio de garantía para los productores.</a:t>
            </a:r>
          </a:p>
          <a:p>
            <a:pPr marL="285750" lvl="0" indent="-285750" algn="just">
              <a:buFont typeface="Arial" pitchFamily="34" charset="0"/>
              <a:buChar char="•"/>
            </a:pPr>
            <a:r>
              <a:rPr lang="es-GT" sz="1500" dirty="0">
                <a:solidFill>
                  <a:prstClr val="black"/>
                </a:solidFill>
              </a:rPr>
              <a:t>Refinanciamiento hasta por un 60% del valor del contrato de venta por parte del importador. </a:t>
            </a:r>
          </a:p>
          <a:p>
            <a:pPr marL="285750" lvl="0" indent="-285750" algn="just">
              <a:buFont typeface="Arial" pitchFamily="34" charset="0"/>
              <a:buChar char="•"/>
            </a:pPr>
            <a:r>
              <a:rPr lang="es-GT" sz="1500" dirty="0">
                <a:solidFill>
                  <a:prstClr val="black"/>
                </a:solidFill>
              </a:rPr>
              <a:t>Eliminación de eslabones intermediarios.</a:t>
            </a:r>
          </a:p>
          <a:p>
            <a:pPr marL="285750" lvl="0" indent="-285750" algn="just">
              <a:buFont typeface="Arial" pitchFamily="34" charset="0"/>
              <a:buChar char="•"/>
            </a:pPr>
            <a:r>
              <a:rPr lang="es-GT" sz="1500" dirty="0">
                <a:solidFill>
                  <a:prstClr val="black"/>
                </a:solidFill>
              </a:rPr>
              <a:t>Incremento en los ingresos de los productores, debido a la concientización del consumidor.</a:t>
            </a:r>
          </a:p>
          <a:p>
            <a:pPr marL="285750" lvl="0" indent="-285750" algn="just">
              <a:buFont typeface="Arial" pitchFamily="34" charset="0"/>
              <a:buChar char="•"/>
            </a:pPr>
            <a:r>
              <a:rPr lang="es-GT" sz="1500" dirty="0">
                <a:solidFill>
                  <a:prstClr val="black"/>
                </a:solidFill>
              </a:rPr>
              <a:t>Aceptación de volúmenes de producción pequeños para los centros de acopio de los importadores.</a:t>
            </a:r>
          </a:p>
          <a:p>
            <a:pPr marL="285750" lvl="0" indent="-285750" algn="just">
              <a:buFont typeface="Arial" pitchFamily="34" charset="0"/>
              <a:buChar char="•"/>
            </a:pPr>
            <a:r>
              <a:rPr lang="es-GT" sz="1500" dirty="0">
                <a:solidFill>
                  <a:prstClr val="black"/>
                </a:solidFill>
              </a:rPr>
              <a:t>Integración a cadenas productivas integrales y justas, para aprovechar pequeñas economías de escala.</a:t>
            </a:r>
          </a:p>
          <a:p>
            <a:pPr marL="285750" lvl="0" indent="-285750" algn="just">
              <a:buFont typeface="Arial" pitchFamily="34" charset="0"/>
              <a:buChar char="•"/>
            </a:pPr>
            <a:r>
              <a:rPr lang="es-GT" sz="1500" dirty="0">
                <a:solidFill>
                  <a:prstClr val="black"/>
                </a:solidFill>
              </a:rPr>
              <a:t>Acceso a recursos de inversión, a través de instituciones específicas que otorgan financiamiento a productores asociados</a:t>
            </a:r>
          </a:p>
        </p:txBody>
      </p:sp>
      <p:sp>
        <p:nvSpPr>
          <p:cNvPr id="13" name="12 Rectángulo"/>
          <p:cNvSpPr/>
          <p:nvPr/>
        </p:nvSpPr>
        <p:spPr>
          <a:xfrm>
            <a:off x="4089400" y="6337299"/>
            <a:ext cx="4914900" cy="361381"/>
          </a:xfrm>
          <a:prstGeom prst="rect">
            <a:avLst/>
          </a:prstGeom>
        </p:spPr>
        <p:txBody>
          <a:bodyPr wrap="square">
            <a:spAutoFit/>
          </a:bodyPr>
          <a:lstStyle/>
          <a:p>
            <a:pPr lvl="0" algn="r">
              <a:lnSpc>
                <a:spcPct val="150000"/>
              </a:lnSpc>
              <a:spcAft>
                <a:spcPts val="0"/>
              </a:spcAft>
            </a:pPr>
            <a:r>
              <a:rPr lang="es-GT" sz="1300" b="1" dirty="0" smtClean="0">
                <a:solidFill>
                  <a:srgbClr val="000000"/>
                </a:solidFill>
                <a:ea typeface="Calibri"/>
                <a:cs typeface="Times New Roman"/>
              </a:rPr>
              <a:t>Luis Ramiro Rosales</a:t>
            </a:r>
            <a:endParaRPr lang="es-GT" sz="1300" b="1" dirty="0">
              <a:solidFill>
                <a:srgbClr val="000000"/>
              </a:solidFill>
              <a:ea typeface="Calibri"/>
              <a:cs typeface="Times New Roman"/>
            </a:endParaRPr>
          </a:p>
        </p:txBody>
      </p:sp>
    </p:spTree>
    <p:extLst>
      <p:ext uri="{BB962C8B-B14F-4D97-AF65-F5344CB8AC3E}">
        <p14:creationId xmlns:p14="http://schemas.microsoft.com/office/powerpoint/2010/main" val="921823797"/>
      </p:ext>
    </p:extLst>
  </p:cSld>
  <p:clrMapOvr>
    <a:masterClrMapping/>
  </p:clrMapOvr>
  <mc:AlternateContent xmlns:mc="http://schemas.openxmlformats.org/markup-compatibility/2006" xmlns:p14="http://schemas.microsoft.com/office/powerpoint/2010/main">
    <mc:Choice Requires="p14">
      <p:transition spd="slow" p14:dur="4000" advClick="0">
        <p14:vortex dir="r"/>
      </p:transition>
    </mc:Choice>
    <mc:Fallback xmlns="">
      <p:transition spd="slow" advClick="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3"/>
          <p:cNvSpPr/>
          <p:nvPr/>
        </p:nvSpPr>
        <p:spPr>
          <a:xfrm>
            <a:off x="-36004" y="-11875"/>
            <a:ext cx="6732240" cy="989660"/>
          </a:xfrm>
          <a:prstGeom prst="rect">
            <a:avLst/>
          </a:prstGeom>
          <a:solidFill>
            <a:srgbClr val="114C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8" name="Imagen 4" descr="textura.png"/>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b="75992"/>
          <a:stretch/>
        </p:blipFill>
        <p:spPr>
          <a:xfrm>
            <a:off x="4211960" y="-23750"/>
            <a:ext cx="4968552" cy="1001536"/>
          </a:xfrm>
          <a:prstGeom prst="rect">
            <a:avLst/>
          </a:prstGeom>
        </p:spPr>
      </p:pic>
      <p:sp>
        <p:nvSpPr>
          <p:cNvPr id="10" name="CuadroTexto 6"/>
          <p:cNvSpPr txBox="1"/>
          <p:nvPr/>
        </p:nvSpPr>
        <p:spPr>
          <a:xfrm>
            <a:off x="377369" y="46131"/>
            <a:ext cx="5007429" cy="861774"/>
          </a:xfrm>
          <a:prstGeom prst="rect">
            <a:avLst/>
          </a:prstGeom>
          <a:noFill/>
          <a:effectLst>
            <a:softEdge rad="31750"/>
          </a:effectLst>
        </p:spPr>
        <p:txBody>
          <a:bodyPr wrap="square" rtlCol="0">
            <a:spAutoFit/>
          </a:bodyPr>
          <a:lstStyle/>
          <a:p>
            <a:pPr lvl="0" algn="r" defTabSz="914400">
              <a:defRPr/>
            </a:pPr>
            <a:r>
              <a:rPr lang="es-ES" sz="2500" b="1" i="1" dirty="0">
                <a:solidFill>
                  <a:schemeClr val="bg1">
                    <a:lumMod val="10000"/>
                    <a:lumOff val="90000"/>
                  </a:schemeClr>
                </a:solidFill>
                <a:effectLst>
                  <a:glow rad="241300">
                    <a:schemeClr val="bg1">
                      <a:alpha val="18000"/>
                    </a:schemeClr>
                  </a:glow>
                </a:effectLst>
                <a:latin typeface="Lucida Sans"/>
                <a:cs typeface="Lucida Sans"/>
              </a:rPr>
              <a:t>COMERCIO JUSTO Y SOLIDARIO</a:t>
            </a:r>
            <a:endParaRPr kumimoji="0" lang="es-ES" sz="2500" b="1" i="1" u="none" strike="noStrike" kern="0" cap="none" spc="0" normalizeH="0" baseline="0" noProof="0" dirty="0">
              <a:ln>
                <a:noFill/>
              </a:ln>
              <a:solidFill>
                <a:sysClr val="window" lastClr="FFFFFF"/>
              </a:solidFill>
              <a:effectLst>
                <a:glow rad="241300">
                  <a:sysClr val="window" lastClr="FFFFFF">
                    <a:alpha val="18000"/>
                  </a:sysClr>
                </a:glow>
              </a:effectLst>
              <a:uLnTx/>
              <a:uFillTx/>
              <a:latin typeface="Lucida Sans"/>
              <a:cs typeface="Lucida Sans"/>
            </a:endParaRPr>
          </a:p>
        </p:txBody>
      </p:sp>
      <p:sp>
        <p:nvSpPr>
          <p:cNvPr id="11" name="Content Placeholder 16"/>
          <p:cNvSpPr txBox="1">
            <a:spLocks/>
          </p:cNvSpPr>
          <p:nvPr/>
        </p:nvSpPr>
        <p:spPr>
          <a:xfrm>
            <a:off x="769002" y="2862267"/>
            <a:ext cx="8039100" cy="28936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Font typeface="Arial" pitchFamily="34" charset="0"/>
              <a:buNone/>
            </a:pPr>
            <a:r>
              <a:rPr lang="es-GT" sz="1200" b="1" dirty="0" smtClean="0"/>
              <a:t> </a:t>
            </a:r>
            <a:endParaRPr lang="es-GT" sz="1200" b="1" dirty="0"/>
          </a:p>
        </p:txBody>
      </p:sp>
      <p:sp>
        <p:nvSpPr>
          <p:cNvPr id="3" name="2 Rectángulo"/>
          <p:cNvSpPr/>
          <p:nvPr/>
        </p:nvSpPr>
        <p:spPr>
          <a:xfrm>
            <a:off x="248876" y="1422400"/>
            <a:ext cx="8323624" cy="646331"/>
          </a:xfrm>
          <a:prstGeom prst="rect">
            <a:avLst/>
          </a:prstGeom>
        </p:spPr>
        <p:txBody>
          <a:bodyPr wrap="square">
            <a:spAutoFit/>
          </a:bodyPr>
          <a:lstStyle/>
          <a:p>
            <a:r>
              <a:rPr lang="es-GT" b="1" dirty="0"/>
              <a:t>Las principales limitantes de los productores guatemaltecos actualmente son las siguientes:</a:t>
            </a:r>
          </a:p>
        </p:txBody>
      </p:sp>
      <p:sp>
        <p:nvSpPr>
          <p:cNvPr id="4" name="3 Rectángulo"/>
          <p:cNvSpPr/>
          <p:nvPr/>
        </p:nvSpPr>
        <p:spPr>
          <a:xfrm>
            <a:off x="754578" y="3039441"/>
            <a:ext cx="3656110" cy="2031325"/>
          </a:xfrm>
          <a:prstGeom prst="rect">
            <a:avLst/>
          </a:prstGeom>
        </p:spPr>
        <p:txBody>
          <a:bodyPr wrap="square">
            <a:spAutoFit/>
          </a:bodyPr>
          <a:lstStyle/>
          <a:p>
            <a:r>
              <a:rPr lang="es-GT" dirty="0" smtClean="0"/>
              <a:t>1)	Infraestructura</a:t>
            </a:r>
          </a:p>
          <a:p>
            <a:r>
              <a:rPr lang="es-GT" dirty="0" smtClean="0"/>
              <a:t>2)	Financieros y Fiscales </a:t>
            </a:r>
          </a:p>
          <a:p>
            <a:r>
              <a:rPr lang="es-GT" dirty="0" smtClean="0"/>
              <a:t>3)	Mercado</a:t>
            </a:r>
          </a:p>
          <a:p>
            <a:r>
              <a:rPr lang="es-GT" dirty="0" smtClean="0"/>
              <a:t>4)	Producción</a:t>
            </a:r>
          </a:p>
          <a:p>
            <a:r>
              <a:rPr lang="es-GT" dirty="0" smtClean="0"/>
              <a:t>5)	Sociales y culturales</a:t>
            </a:r>
          </a:p>
          <a:p>
            <a:r>
              <a:rPr lang="es-GT" dirty="0" smtClean="0"/>
              <a:t>6)	Asistencia Técnica</a:t>
            </a:r>
          </a:p>
          <a:p>
            <a:r>
              <a:rPr lang="es-GT" dirty="0" smtClean="0"/>
              <a:t>7)	Ambientales</a:t>
            </a:r>
            <a:endParaRPr lang="es-GT"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640" y="2602540"/>
            <a:ext cx="4348260" cy="3153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13 Rectángulo"/>
          <p:cNvSpPr/>
          <p:nvPr/>
        </p:nvSpPr>
        <p:spPr>
          <a:xfrm>
            <a:off x="4089400" y="6337299"/>
            <a:ext cx="4914900" cy="361381"/>
          </a:xfrm>
          <a:prstGeom prst="rect">
            <a:avLst/>
          </a:prstGeom>
        </p:spPr>
        <p:txBody>
          <a:bodyPr wrap="square">
            <a:spAutoFit/>
          </a:bodyPr>
          <a:lstStyle/>
          <a:p>
            <a:pPr lvl="0" algn="r">
              <a:lnSpc>
                <a:spcPct val="150000"/>
              </a:lnSpc>
              <a:spcAft>
                <a:spcPts val="0"/>
              </a:spcAft>
            </a:pPr>
            <a:r>
              <a:rPr lang="es-GT" sz="1300" b="1" dirty="0" err="1" smtClean="0">
                <a:solidFill>
                  <a:srgbClr val="000000"/>
                </a:solidFill>
                <a:ea typeface="Calibri"/>
                <a:cs typeface="Times New Roman"/>
              </a:rPr>
              <a:t>Josselyn</a:t>
            </a:r>
            <a:r>
              <a:rPr lang="es-GT" sz="1300" b="1" dirty="0" smtClean="0">
                <a:solidFill>
                  <a:srgbClr val="000000"/>
                </a:solidFill>
                <a:ea typeface="Calibri"/>
                <a:cs typeface="Times New Roman"/>
              </a:rPr>
              <a:t> </a:t>
            </a:r>
            <a:r>
              <a:rPr lang="es-GT" sz="1300" b="1" dirty="0" err="1" smtClean="0">
                <a:solidFill>
                  <a:srgbClr val="000000"/>
                </a:solidFill>
                <a:ea typeface="Calibri"/>
                <a:cs typeface="Times New Roman"/>
              </a:rPr>
              <a:t>Irasema</a:t>
            </a:r>
            <a:r>
              <a:rPr lang="es-GT" sz="1300" b="1" dirty="0" smtClean="0">
                <a:solidFill>
                  <a:srgbClr val="000000"/>
                </a:solidFill>
                <a:ea typeface="Calibri"/>
                <a:cs typeface="Times New Roman"/>
              </a:rPr>
              <a:t> </a:t>
            </a:r>
            <a:r>
              <a:rPr lang="es-GT" sz="1300" b="1" dirty="0" err="1" smtClean="0">
                <a:solidFill>
                  <a:srgbClr val="000000"/>
                </a:solidFill>
                <a:ea typeface="Calibri"/>
                <a:cs typeface="Times New Roman"/>
              </a:rPr>
              <a:t>Guzman</a:t>
            </a:r>
            <a:endParaRPr lang="es-GT" sz="1300" b="1" dirty="0">
              <a:solidFill>
                <a:srgbClr val="000000"/>
              </a:solidFill>
              <a:ea typeface="Calibri"/>
              <a:cs typeface="Times New Roman"/>
            </a:endParaRPr>
          </a:p>
        </p:txBody>
      </p:sp>
    </p:spTree>
    <p:extLst>
      <p:ext uri="{BB962C8B-B14F-4D97-AF65-F5344CB8AC3E}">
        <p14:creationId xmlns:p14="http://schemas.microsoft.com/office/powerpoint/2010/main" val="3682424953"/>
      </p:ext>
    </p:extLst>
  </p:cSld>
  <p:clrMapOvr>
    <a:masterClrMapping/>
  </p:clrMapOvr>
  <mc:AlternateContent xmlns:mc="http://schemas.openxmlformats.org/markup-compatibility/2006" xmlns:p14="http://schemas.microsoft.com/office/powerpoint/2010/main">
    <mc:Choice Requires="p14">
      <p:transition spd="slow" p14:dur="4000" advClick="0">
        <p14:vortex dir="r"/>
      </p:transition>
    </mc:Choice>
    <mc:Fallback xmlns="">
      <p:transition spd="slow" advClick="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2924944"/>
            <a:ext cx="6732240" cy="1224136"/>
          </a:xfrm>
          <a:prstGeom prst="rect">
            <a:avLst/>
          </a:prstGeom>
          <a:solidFill>
            <a:srgbClr val="114C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5" name="Imagen 4" descr="textura.png"/>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211960" y="-23751"/>
            <a:ext cx="4968552" cy="4171709"/>
          </a:xfrm>
          <a:prstGeom prst="rect">
            <a:avLst/>
          </a:prstGeom>
        </p:spPr>
      </p:pic>
      <p:sp>
        <p:nvSpPr>
          <p:cNvPr id="7" name="CuadroTexto 6"/>
          <p:cNvSpPr txBox="1"/>
          <p:nvPr/>
        </p:nvSpPr>
        <p:spPr>
          <a:xfrm>
            <a:off x="139706" y="3018797"/>
            <a:ext cx="4859014" cy="630942"/>
          </a:xfrm>
          <a:prstGeom prst="rect">
            <a:avLst/>
          </a:prstGeom>
          <a:noFill/>
          <a:effectLst>
            <a:softEdge rad="31750"/>
          </a:effectLst>
        </p:spPr>
        <p:txBody>
          <a:bodyPr wrap="square" rtlCol="0">
            <a:spAutoFit/>
          </a:bodyPr>
          <a:lstStyle/>
          <a:p>
            <a:pPr algn="r"/>
            <a:r>
              <a:rPr lang="es-ES" sz="3500" b="1" i="1" dirty="0" smtClean="0">
                <a:solidFill>
                  <a:schemeClr val="bg1">
                    <a:lumMod val="10000"/>
                    <a:lumOff val="90000"/>
                  </a:schemeClr>
                </a:solidFill>
                <a:effectLst>
                  <a:glow rad="241300">
                    <a:schemeClr val="bg1">
                      <a:alpha val="18000"/>
                    </a:schemeClr>
                  </a:glow>
                </a:effectLst>
                <a:latin typeface="Lucida Sans"/>
                <a:cs typeface="Lucida Sans"/>
              </a:rPr>
              <a:t>Gracias</a:t>
            </a:r>
            <a:endParaRPr lang="es-ES" sz="3500" b="1" i="1" dirty="0">
              <a:solidFill>
                <a:schemeClr val="bg1">
                  <a:lumMod val="10000"/>
                  <a:lumOff val="90000"/>
                </a:schemeClr>
              </a:solidFill>
              <a:effectLst>
                <a:glow rad="241300">
                  <a:schemeClr val="bg1">
                    <a:alpha val="18000"/>
                  </a:schemeClr>
                </a:glow>
              </a:effectLst>
              <a:latin typeface="Lucida Sans"/>
              <a:cs typeface="Lucida Sans"/>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41" y="242948"/>
            <a:ext cx="4762499" cy="2681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768101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5013</TotalTime>
  <Words>637</Words>
  <Application>Microsoft Office PowerPoint</Application>
  <PresentationFormat>Presentación en pantalla (4:3)</PresentationFormat>
  <Paragraphs>93</Paragraphs>
  <Slides>8</Slides>
  <Notes>0</Notes>
  <HiddenSlides>0</HiddenSlides>
  <MMClips>0</MMClips>
  <ScaleCrop>false</ScaleCrop>
  <HeadingPairs>
    <vt:vector size="4" baseType="variant">
      <vt:variant>
        <vt:lpstr>Tema</vt:lpstr>
      </vt:variant>
      <vt:variant>
        <vt:i4>1</vt:i4>
      </vt:variant>
      <vt:variant>
        <vt:lpstr>Títulos de diapositiva</vt:lpstr>
      </vt:variant>
      <vt:variant>
        <vt:i4>8</vt:i4>
      </vt:variant>
    </vt:vector>
  </HeadingPairs>
  <TitlesOfParts>
    <vt:vector size="9"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Jose Oxlaj</dc:creator>
  <cp:lastModifiedBy>Neri Omar Cifuentes</cp:lastModifiedBy>
  <cp:revision>523</cp:revision>
  <cp:lastPrinted>2018-03-06T23:00:34Z</cp:lastPrinted>
  <dcterms:created xsi:type="dcterms:W3CDTF">2013-07-17T16:32:36Z</dcterms:created>
  <dcterms:modified xsi:type="dcterms:W3CDTF">2018-06-02T03:27:26Z</dcterms:modified>
</cp:coreProperties>
</file>